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86" r:id="rId4"/>
    <p:sldId id="288" r:id="rId5"/>
    <p:sldId id="269" r:id="rId6"/>
    <p:sldId id="287" r:id="rId7"/>
    <p:sldId id="270" r:id="rId8"/>
    <p:sldId id="273" r:id="rId9"/>
    <p:sldId id="275" r:id="rId10"/>
    <p:sldId id="276" r:id="rId11"/>
    <p:sldId id="278" r:id="rId12"/>
    <p:sldId id="279" r:id="rId13"/>
    <p:sldId id="280" r:id="rId14"/>
    <p:sldId id="282" r:id="rId15"/>
    <p:sldId id="281" r:id="rId16"/>
    <p:sldId id="283" r:id="rId17"/>
    <p:sldId id="284" r:id="rId18"/>
    <p:sldId id="289"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OMECA 2022" id="{9942D863-210C-4F23-9292-F5777BB56A6D}">
          <p14:sldIdLst/>
        </p14:section>
        <p14:section name="Línea D 2022" id="{39FFAAFD-648F-4CE6-B93C-ECED6AABFAAE}">
          <p14:sldIdLst>
            <p14:sldId id="264"/>
            <p14:sldId id="265"/>
            <p14:sldId id="286"/>
            <p14:sldId id="288"/>
          </p14:sldIdLst>
        </p14:section>
        <p14:section name="Registro FOMECA" id="{86CF887A-6475-4845-A656-4DA47752976F}">
          <p14:sldIdLst/>
        </p14:section>
        <p14:section name="Sublínea Equipamiento" id="{06E58119-ED1F-462D-89BE-4351618B6850}">
          <p14:sldIdLst>
            <p14:sldId id="269"/>
            <p14:sldId id="287"/>
            <p14:sldId id="270"/>
          </p14:sldIdLst>
        </p14:section>
        <p14:section name="Sublínea Desarrollo" id="{D192AE94-B93A-467E-A40D-CBE4E9276E5B}">
          <p14:sldIdLst/>
        </p14:section>
        <p14:section name="Sublínea Lenguas" id="{79AC4C51-8050-458E-B136-4DFF9BBCB076}">
          <p14:sldIdLst>
            <p14:sldId id="273"/>
          </p14:sldIdLst>
        </p14:section>
        <p14:section name="Presentación de Proyectos" id="{1317FC6A-FC13-4A3D-8E70-BF2F946EC6B6}">
          <p14:sldIdLst>
            <p14:sldId id="275"/>
            <p14:sldId id="276"/>
            <p14:sldId id="278"/>
            <p14:sldId id="279"/>
            <p14:sldId id="280"/>
            <p14:sldId id="282"/>
            <p14:sldId id="281"/>
            <p14:sldId id="283"/>
            <p14:sldId id="284"/>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1253"/>
    <a:srgbClr val="2C37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62" autoAdjust="0"/>
  </p:normalViewPr>
  <p:slideViewPr>
    <p:cSldViewPr>
      <p:cViewPr>
        <p:scale>
          <a:sx n="80" d="100"/>
          <a:sy n="80" d="100"/>
        </p:scale>
        <p:origin x="-450" y="-4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6943BF-B97A-409A-910E-22A0FA098421}" type="datetimeFigureOut">
              <a:rPr lang="es-ES" smtClean="0"/>
              <a:t>31/07/2023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EEE3784-9790-41AF-B323-621FEDF684FB}"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943BF-B97A-409A-910E-22A0FA098421}" type="datetimeFigureOut">
              <a:rPr lang="es-ES" smtClean="0"/>
              <a:t>31/07/2023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E3784-9790-41AF-B323-621FEDF684FB}"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enacom.gob.ar/FOMECA/Concursos/ConcursosAbierto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mailto:fomeca@enacom.gob.ar"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registros@enacom.gob.ar"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fondos para ppw_Mesa de trabajo 1.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ctrTitle"/>
          </p:nvPr>
        </p:nvSpPr>
        <p:spPr>
          <a:xfrm>
            <a:off x="685800" y="1988840"/>
            <a:ext cx="7772400" cy="1651624"/>
          </a:xfrm>
        </p:spPr>
        <p:txBody>
          <a:bodyPr>
            <a:noAutofit/>
          </a:bodyPr>
          <a:lstStyle/>
          <a:p>
            <a:pPr algn="r"/>
            <a:r>
              <a:rPr lang="es-ES" sz="4800" b="1" dirty="0" smtClean="0">
                <a:solidFill>
                  <a:schemeClr val="tx1">
                    <a:lumMod val="65000"/>
                    <a:lumOff val="35000"/>
                  </a:schemeClr>
                </a:solidFill>
                <a:latin typeface="Encode Sans ExtraBold" pitchFamily="2" charset="0"/>
              </a:rPr>
              <a:t>FOMECA</a:t>
            </a:r>
            <a:r>
              <a:rPr lang="es-ES" sz="2800" dirty="0" smtClean="0">
                <a:solidFill>
                  <a:schemeClr val="tx1">
                    <a:lumMod val="65000"/>
                    <a:lumOff val="35000"/>
                  </a:schemeClr>
                </a:solidFill>
                <a:latin typeface="Encode Sans ExtraBold" pitchFamily="2" charset="0"/>
              </a:rPr>
              <a:t/>
            </a:r>
            <a:br>
              <a:rPr lang="es-ES" sz="2800" dirty="0" smtClean="0">
                <a:solidFill>
                  <a:schemeClr val="tx1">
                    <a:lumMod val="65000"/>
                    <a:lumOff val="35000"/>
                  </a:schemeClr>
                </a:solidFill>
                <a:latin typeface="Encode Sans ExtraBold" pitchFamily="2" charset="0"/>
              </a:rPr>
            </a:br>
            <a:r>
              <a:rPr lang="es-ES" sz="2800" dirty="0" smtClean="0">
                <a:solidFill>
                  <a:schemeClr val="tx1">
                    <a:lumMod val="65000"/>
                    <a:lumOff val="35000"/>
                  </a:schemeClr>
                </a:solidFill>
                <a:latin typeface="Encode Sans ExtraBold" pitchFamily="2" charset="0"/>
              </a:rPr>
              <a:t>Línea CONTENIDOS TRABAJO </a:t>
            </a:r>
            <a:r>
              <a:rPr lang="es-ES" sz="2800" dirty="0">
                <a:solidFill>
                  <a:schemeClr val="tx1">
                    <a:lumMod val="65000"/>
                    <a:lumOff val="35000"/>
                  </a:schemeClr>
                </a:solidFill>
                <a:latin typeface="Encode Sans ExtraBold" pitchFamily="2" charset="0"/>
              </a:rPr>
              <a:t>- LÍNEA T</a:t>
            </a:r>
            <a:r>
              <a:rPr lang="es-ES" sz="2800" dirty="0" smtClean="0">
                <a:solidFill>
                  <a:schemeClr val="tx1">
                    <a:lumMod val="65000"/>
                    <a:lumOff val="35000"/>
                  </a:schemeClr>
                </a:solidFill>
                <a:latin typeface="Encode Sans ExtraBold" pitchFamily="2" charset="0"/>
              </a:rPr>
              <a:t>/2023</a:t>
            </a:r>
            <a:endParaRPr lang="es-ES" sz="2800" dirty="0">
              <a:solidFill>
                <a:schemeClr val="tx1">
                  <a:lumMod val="65000"/>
                  <a:lumOff val="35000"/>
                </a:schemeClr>
              </a:solidFill>
              <a:latin typeface="Encode Sans ExtraBold" pitchFamily="2" charset="0"/>
            </a:endParaRPr>
          </a:p>
        </p:txBody>
      </p:sp>
      <p:pic>
        <p:nvPicPr>
          <p:cNvPr id="7" name="6 Imagen" descr="logos_enacom bajada.png"/>
          <p:cNvPicPr>
            <a:picLocks noChangeAspect="1"/>
          </p:cNvPicPr>
          <p:nvPr/>
        </p:nvPicPr>
        <p:blipFill>
          <a:blip r:embed="rId3"/>
          <a:stretch>
            <a:fillRect/>
          </a:stretch>
        </p:blipFill>
        <p:spPr>
          <a:xfrm>
            <a:off x="6929454" y="0"/>
            <a:ext cx="1918137" cy="774877"/>
          </a:xfrm>
          <a:prstGeom prst="rect">
            <a:avLst/>
          </a:prstGeom>
        </p:spPr>
      </p:pic>
    </p:spTree>
    <p:extLst>
      <p:ext uri="{BB962C8B-B14F-4D97-AF65-F5344CB8AC3E}">
        <p14:creationId xmlns:p14="http://schemas.microsoft.com/office/powerpoint/2010/main" val="160215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374848" y="260648"/>
            <a:ext cx="8229600" cy="1143000"/>
          </a:xfrm>
        </p:spPr>
        <p:txBody>
          <a:bodyPr>
            <a:normAutofit/>
          </a:bodyPr>
          <a:lstStyle/>
          <a:p>
            <a:r>
              <a:rPr lang="es-AR" sz="1800" b="1" dirty="0">
                <a:solidFill>
                  <a:srgbClr val="2C3796"/>
                </a:solidFill>
                <a:latin typeface="Encode Sans ExtraBold" pitchFamily="2" charset="0"/>
              </a:rPr>
              <a:t>LÍNEA </a:t>
            </a:r>
            <a:r>
              <a:rPr lang="es-AR" sz="1800" b="1" dirty="0" smtClean="0">
                <a:solidFill>
                  <a:srgbClr val="2C3796"/>
                </a:solidFill>
                <a:latin typeface="Encode Sans ExtraBold" pitchFamily="2" charset="0"/>
              </a:rPr>
              <a:t>T </a:t>
            </a:r>
            <a:r>
              <a:rPr lang="es-AR" sz="1800" b="1" dirty="0">
                <a:solidFill>
                  <a:srgbClr val="2C3796"/>
                </a:solidFill>
                <a:latin typeface="Encode Sans ExtraBold" pitchFamily="2" charset="0"/>
              </a:rPr>
              <a:t>2023 | 3. PROYECTO - PRESENTACIÓN </a:t>
            </a:r>
            <a:r>
              <a:rPr lang="es-AR" sz="1800" b="1" dirty="0" smtClean="0">
                <a:solidFill>
                  <a:srgbClr val="2C3796"/>
                </a:solidFill>
                <a:latin typeface="Encode Sans ExtraBold" pitchFamily="2" charset="0"/>
              </a:rPr>
              <a:t>DE PROYECTOS</a:t>
            </a:r>
            <a:endParaRPr lang="es-AR" sz="1800" b="1" dirty="0">
              <a:solidFill>
                <a:srgbClr val="2C3796"/>
              </a:solidFill>
              <a:latin typeface="Encode Sans ExtraBold" pitchFamily="2" charset="0"/>
            </a:endParaRPr>
          </a:p>
        </p:txBody>
      </p:sp>
      <p:sp>
        <p:nvSpPr>
          <p:cNvPr id="7" name="1 Título"/>
          <p:cNvSpPr txBox="1">
            <a:spLocks/>
          </p:cNvSpPr>
          <p:nvPr/>
        </p:nvSpPr>
        <p:spPr>
          <a:xfrm>
            <a:off x="827584" y="1340768"/>
            <a:ext cx="7416824" cy="4320480"/>
          </a:xfrm>
          <a:prstGeom prst="rect">
            <a:avLst/>
          </a:prstGeom>
        </p:spPr>
        <p:txBody>
          <a:bodyPr vert="horz" lIns="91440" tIns="45720" rIns="91440" bIns="45720" numCol="1" rtlCol="0" anchor="ctr">
            <a:noAutofit/>
          </a:bodyPr>
          <a:lstStyle/>
          <a:p>
            <a:pPr lvl="0" algn="ctr">
              <a:spcBef>
                <a:spcPct val="0"/>
              </a:spcBef>
            </a:pPr>
            <a:r>
              <a:rPr lang="es-AR" b="1" dirty="0">
                <a:solidFill>
                  <a:schemeClr val="tx1">
                    <a:lumMod val="65000"/>
                    <a:lumOff val="35000"/>
                  </a:schemeClr>
                </a:solidFill>
                <a:latin typeface="Encode Sans Medium" pitchFamily="2" charset="0"/>
                <a:ea typeface="+mj-ea"/>
                <a:cs typeface="+mj-cs"/>
              </a:rPr>
              <a:t>Contenido del Trámite en la Plataforma de </a:t>
            </a:r>
            <a:endParaRPr lang="es-AR" b="1" dirty="0" smtClean="0">
              <a:solidFill>
                <a:schemeClr val="tx1">
                  <a:lumMod val="65000"/>
                  <a:lumOff val="35000"/>
                </a:schemeClr>
              </a:solidFill>
              <a:latin typeface="Encode Sans Medium" pitchFamily="2" charset="0"/>
              <a:ea typeface="+mj-ea"/>
              <a:cs typeface="+mj-cs"/>
            </a:endParaRPr>
          </a:p>
          <a:p>
            <a:pPr lvl="0" algn="ctr">
              <a:spcBef>
                <a:spcPct val="0"/>
              </a:spcBef>
            </a:pPr>
            <a:r>
              <a:rPr lang="es-AR" b="1" dirty="0" smtClean="0">
                <a:solidFill>
                  <a:schemeClr val="tx1">
                    <a:lumMod val="65000"/>
                    <a:lumOff val="35000"/>
                  </a:schemeClr>
                </a:solidFill>
                <a:latin typeface="Encode Sans Medium" pitchFamily="2" charset="0"/>
                <a:ea typeface="+mj-ea"/>
                <a:cs typeface="+mj-cs"/>
              </a:rPr>
              <a:t>Trámites </a:t>
            </a:r>
            <a:r>
              <a:rPr lang="es-AR" b="1" dirty="0">
                <a:solidFill>
                  <a:schemeClr val="tx1">
                    <a:lumMod val="65000"/>
                    <a:lumOff val="35000"/>
                  </a:schemeClr>
                </a:solidFill>
                <a:latin typeface="Encode Sans Medium" pitchFamily="2" charset="0"/>
                <a:ea typeface="+mj-ea"/>
                <a:cs typeface="+mj-cs"/>
              </a:rPr>
              <a:t>a Distancia (TAD)</a:t>
            </a:r>
          </a:p>
          <a:p>
            <a:pPr lvl="0" algn="just">
              <a:spcBef>
                <a:spcPct val="0"/>
              </a:spcBef>
            </a:pPr>
            <a:endParaRPr lang="es-AR" dirty="0">
              <a:solidFill>
                <a:schemeClr val="tx1">
                  <a:lumMod val="65000"/>
                  <a:lumOff val="35000"/>
                </a:schemeClr>
              </a:solidFill>
              <a:latin typeface="Encode Sans Medium" pitchFamily="2" charset="0"/>
              <a:ea typeface="+mj-ea"/>
              <a:cs typeface="+mj-cs"/>
            </a:endParaRPr>
          </a:p>
          <a:p>
            <a:pPr lvl="0" algn="just">
              <a:spcBef>
                <a:spcPct val="0"/>
              </a:spcBef>
            </a:pPr>
            <a:r>
              <a:rPr lang="es-AR" u="sng" dirty="0">
                <a:solidFill>
                  <a:schemeClr val="tx1">
                    <a:lumMod val="65000"/>
                    <a:lumOff val="35000"/>
                  </a:schemeClr>
                </a:solidFill>
                <a:latin typeface="Encode Sans Medium" pitchFamily="2" charset="0"/>
                <a:ea typeface="+mj-ea"/>
                <a:cs typeface="+mj-cs"/>
              </a:rPr>
              <a:t>Además, la </a:t>
            </a:r>
            <a:r>
              <a:rPr lang="es-AR" u="sng" dirty="0" smtClean="0">
                <a:solidFill>
                  <a:schemeClr val="tx1">
                    <a:lumMod val="65000"/>
                    <a:lumOff val="35000"/>
                  </a:schemeClr>
                </a:solidFill>
                <a:latin typeface="Encode Sans Medium" pitchFamily="2" charset="0"/>
                <a:ea typeface="+mj-ea"/>
                <a:cs typeface="+mj-cs"/>
              </a:rPr>
              <a:t>ORGANIZACIÓN </a:t>
            </a:r>
            <a:r>
              <a:rPr lang="es-AR" u="sng" dirty="0">
                <a:solidFill>
                  <a:schemeClr val="tx1">
                    <a:lumMod val="65000"/>
                    <a:lumOff val="35000"/>
                  </a:schemeClr>
                </a:solidFill>
                <a:latin typeface="Encode Sans Medium" pitchFamily="2" charset="0"/>
                <a:ea typeface="+mj-ea"/>
                <a:cs typeface="+mj-cs"/>
              </a:rPr>
              <a:t>podrá incorporar otros materiales</a:t>
            </a:r>
            <a:r>
              <a:rPr lang="es-AR" u="sng" dirty="0" smtClean="0">
                <a:solidFill>
                  <a:schemeClr val="tx1">
                    <a:lumMod val="65000"/>
                    <a:lumOff val="35000"/>
                  </a:schemeClr>
                </a:solidFill>
                <a:latin typeface="Encode Sans Medium" pitchFamily="2" charset="0"/>
                <a:ea typeface="+mj-ea"/>
                <a:cs typeface="+mj-cs"/>
              </a:rPr>
              <a:t>:</a:t>
            </a:r>
          </a:p>
          <a:p>
            <a:pPr lvl="0" algn="just">
              <a:spcBef>
                <a:spcPct val="0"/>
              </a:spcBef>
            </a:pPr>
            <a:endParaRPr lang="es-AR" dirty="0">
              <a:solidFill>
                <a:schemeClr val="tx1">
                  <a:lumMod val="65000"/>
                  <a:lumOff val="35000"/>
                </a:schemeClr>
              </a:solidFill>
              <a:latin typeface="Encode Sans Medium" pitchFamily="2" charset="0"/>
              <a:ea typeface="+mj-ea"/>
              <a:cs typeface="+mj-cs"/>
            </a:endParaRPr>
          </a:p>
          <a:p>
            <a:pPr marL="285750" lvl="0" indent="-285750" algn="just">
              <a:spcBef>
                <a:spcPct val="0"/>
              </a:spcBef>
              <a:buFont typeface="Arial" panose="020B0604020202020204" pitchFamily="34" charset="0"/>
              <a:buChar char="•"/>
            </a:pPr>
            <a:r>
              <a:rPr lang="es-AR" dirty="0">
                <a:solidFill>
                  <a:schemeClr val="tx1">
                    <a:lumMod val="65000"/>
                    <a:lumOff val="35000"/>
                  </a:schemeClr>
                </a:solidFill>
                <a:latin typeface="Encode Sans Medium" pitchFamily="2" charset="0"/>
                <a:ea typeface="+mj-ea"/>
                <a:cs typeface="+mj-cs"/>
              </a:rPr>
              <a:t>Certificación de capacitaciones en perspectiva de género </a:t>
            </a:r>
            <a:r>
              <a:rPr lang="es-AR" dirty="0" smtClean="0">
                <a:solidFill>
                  <a:schemeClr val="tx1">
                    <a:lumMod val="65000"/>
                    <a:lumOff val="35000"/>
                  </a:schemeClr>
                </a:solidFill>
                <a:latin typeface="Encode Sans Medium" pitchFamily="2" charset="0"/>
                <a:ea typeface="+mj-ea"/>
                <a:cs typeface="+mj-cs"/>
              </a:rPr>
              <a:t>(OPCIONAL).</a:t>
            </a:r>
            <a:endParaRPr lang="es-AR" dirty="0">
              <a:solidFill>
                <a:schemeClr val="tx1">
                  <a:lumMod val="65000"/>
                  <a:lumOff val="35000"/>
                </a:schemeClr>
              </a:solidFill>
              <a:latin typeface="Encode Sans Medium" pitchFamily="2" charset="0"/>
              <a:ea typeface="+mj-ea"/>
              <a:cs typeface="+mj-cs"/>
            </a:endParaRPr>
          </a:p>
          <a:p>
            <a:pPr marL="285750" lvl="0" indent="-285750" algn="just">
              <a:spcBef>
                <a:spcPct val="0"/>
              </a:spcBef>
              <a:buFont typeface="Arial" panose="020B0604020202020204" pitchFamily="34" charset="0"/>
              <a:buChar char="•"/>
            </a:pPr>
            <a:r>
              <a:rPr lang="es-AR" dirty="0" smtClean="0">
                <a:solidFill>
                  <a:schemeClr val="tx1">
                    <a:lumMod val="65000"/>
                    <a:lumOff val="35000"/>
                  </a:schemeClr>
                </a:solidFill>
                <a:latin typeface="Encode Sans Medium" pitchFamily="2" charset="0"/>
                <a:ea typeface="+mj-ea"/>
                <a:cs typeface="+mj-cs"/>
              </a:rPr>
              <a:t>Un </a:t>
            </a:r>
            <a:r>
              <a:rPr lang="es-AR" dirty="0">
                <a:solidFill>
                  <a:schemeClr val="tx1">
                    <a:lumMod val="65000"/>
                    <a:lumOff val="35000"/>
                  </a:schemeClr>
                </a:solidFill>
                <a:latin typeface="Encode Sans Medium" pitchFamily="2" charset="0"/>
                <a:ea typeface="+mj-ea"/>
                <a:cs typeface="+mj-cs"/>
              </a:rPr>
              <a:t>documento en formato PDF tamaño A4, donde podrán incluir textos, </a:t>
            </a:r>
            <a:r>
              <a:rPr lang="es-AR" dirty="0" err="1">
                <a:solidFill>
                  <a:schemeClr val="tx1">
                    <a:lumMod val="65000"/>
                    <a:lumOff val="35000"/>
                  </a:schemeClr>
                </a:solidFill>
                <a:latin typeface="Encode Sans Medium" pitchFamily="2" charset="0"/>
                <a:ea typeface="+mj-ea"/>
                <a:cs typeface="+mj-cs"/>
              </a:rPr>
              <a:t>CVs</a:t>
            </a:r>
            <a:r>
              <a:rPr lang="es-AR" dirty="0">
                <a:solidFill>
                  <a:schemeClr val="tx1">
                    <a:lumMod val="65000"/>
                    <a:lumOff val="35000"/>
                  </a:schemeClr>
                </a:solidFill>
                <a:latin typeface="Encode Sans Medium" pitchFamily="2" charset="0"/>
                <a:ea typeface="+mj-ea"/>
                <a:cs typeface="+mj-cs"/>
              </a:rPr>
              <a:t> resumidos de </a:t>
            </a:r>
            <a:r>
              <a:rPr lang="es-AR" dirty="0" smtClean="0">
                <a:solidFill>
                  <a:schemeClr val="tx1">
                    <a:lumMod val="65000"/>
                    <a:lumOff val="35000"/>
                  </a:schemeClr>
                </a:solidFill>
                <a:latin typeface="Encode Sans Medium" pitchFamily="2" charset="0"/>
                <a:ea typeface="+mj-ea"/>
                <a:cs typeface="+mj-cs"/>
              </a:rPr>
              <a:t>integrantes del </a:t>
            </a:r>
            <a:r>
              <a:rPr lang="es-AR" dirty="0">
                <a:solidFill>
                  <a:schemeClr val="tx1">
                    <a:lumMod val="65000"/>
                    <a:lumOff val="35000"/>
                  </a:schemeClr>
                </a:solidFill>
                <a:latin typeface="Encode Sans Medium" pitchFamily="2" charset="0"/>
                <a:ea typeface="+mj-ea"/>
                <a:cs typeface="+mj-cs"/>
              </a:rPr>
              <a:t>equipo de trabajo y/o imágenes alusivas al programa a </a:t>
            </a:r>
            <a:r>
              <a:rPr lang="es-AR" dirty="0" smtClean="0">
                <a:solidFill>
                  <a:schemeClr val="tx1">
                    <a:lumMod val="65000"/>
                    <a:lumOff val="35000"/>
                  </a:schemeClr>
                </a:solidFill>
                <a:latin typeface="Encode Sans Medium" pitchFamily="2" charset="0"/>
                <a:ea typeface="+mj-ea"/>
                <a:cs typeface="+mj-cs"/>
              </a:rPr>
              <a:t>realizar; o hasta </a:t>
            </a:r>
            <a:r>
              <a:rPr lang="es-AR" dirty="0">
                <a:solidFill>
                  <a:schemeClr val="tx1">
                    <a:lumMod val="65000"/>
                    <a:lumOff val="35000"/>
                  </a:schemeClr>
                </a:solidFill>
                <a:latin typeface="Encode Sans Medium" pitchFamily="2" charset="0"/>
                <a:ea typeface="+mj-ea"/>
                <a:cs typeface="+mj-cs"/>
              </a:rPr>
              <a:t>DOS (2) vínculos o links que permitan acceder a sitios virtuales donde puedan </a:t>
            </a:r>
            <a:r>
              <a:rPr lang="es-AR" dirty="0" smtClean="0">
                <a:solidFill>
                  <a:schemeClr val="tx1">
                    <a:lumMod val="65000"/>
                    <a:lumOff val="35000"/>
                  </a:schemeClr>
                </a:solidFill>
                <a:latin typeface="Encode Sans Medium" pitchFamily="2" charset="0"/>
                <a:ea typeface="+mj-ea"/>
                <a:cs typeface="+mj-cs"/>
              </a:rPr>
              <a:t>observarse registros </a:t>
            </a:r>
            <a:r>
              <a:rPr lang="es-AR" dirty="0">
                <a:solidFill>
                  <a:schemeClr val="tx1">
                    <a:lumMod val="65000"/>
                    <a:lumOff val="35000"/>
                  </a:schemeClr>
                </a:solidFill>
                <a:latin typeface="Encode Sans Medium" pitchFamily="2" charset="0"/>
                <a:ea typeface="+mj-ea"/>
                <a:cs typeface="+mj-cs"/>
              </a:rPr>
              <a:t>de producciones y/o actividades desarrolladas por el concursante en la comunidad.</a:t>
            </a: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
        <p:nvSpPr>
          <p:cNvPr id="6" name="5 CuadroTexto"/>
          <p:cNvSpPr txBox="1"/>
          <p:nvPr/>
        </p:nvSpPr>
        <p:spPr>
          <a:xfrm>
            <a:off x="827088" y="5336341"/>
            <a:ext cx="7849368" cy="646331"/>
          </a:xfrm>
          <a:prstGeom prst="rect">
            <a:avLst/>
          </a:prstGeom>
          <a:noFill/>
          <a:ln w="28575">
            <a:solidFill>
              <a:srgbClr val="BC1253"/>
            </a:solidFill>
          </a:ln>
        </p:spPr>
        <p:txBody>
          <a:bodyPr wrap="square" rtlCol="0">
            <a:spAutoFit/>
          </a:bodyPr>
          <a:lstStyle/>
          <a:p>
            <a:pPr algn="ctr"/>
            <a:r>
              <a:rPr lang="es-AR" b="1" dirty="0">
                <a:solidFill>
                  <a:schemeClr val="tx1">
                    <a:lumMod val="85000"/>
                    <a:lumOff val="15000"/>
                  </a:schemeClr>
                </a:solidFill>
                <a:latin typeface="Arial" pitchFamily="34" charset="0"/>
                <a:cs typeface="Arial" pitchFamily="34" charset="0"/>
              </a:rPr>
              <a:t>Las instrucciones y archivos se pueden consultar y descargar desde:  </a:t>
            </a:r>
            <a:r>
              <a:rPr lang="es-AR" dirty="0">
                <a:solidFill>
                  <a:schemeClr val="tx1">
                    <a:lumMod val="85000"/>
                    <a:lumOff val="15000"/>
                  </a:schemeClr>
                </a:solidFill>
                <a:latin typeface="Arial" pitchFamily="34" charset="0"/>
                <a:cs typeface="Arial" pitchFamily="34" charset="0"/>
                <a:hlinkClick r:id="rId4"/>
              </a:rPr>
              <a:t>http://</a:t>
            </a:r>
            <a:r>
              <a:rPr lang="es-AR" dirty="0" smtClean="0">
                <a:solidFill>
                  <a:schemeClr val="tx1">
                    <a:lumMod val="85000"/>
                    <a:lumOff val="15000"/>
                  </a:schemeClr>
                </a:solidFill>
                <a:latin typeface="Arial" pitchFamily="34" charset="0"/>
                <a:cs typeface="Arial" pitchFamily="34" charset="0"/>
                <a:hlinkClick r:id="rId4"/>
              </a:rPr>
              <a:t>www.enacom.gob.ar/FOMECA/Concursos/ConcursosAbiertos</a:t>
            </a:r>
            <a:r>
              <a:rPr lang="es-AR" dirty="0" smtClean="0">
                <a:solidFill>
                  <a:schemeClr val="tx1">
                    <a:lumMod val="85000"/>
                    <a:lumOff val="15000"/>
                  </a:schemeClr>
                </a:solidFill>
                <a:latin typeface="Arial" pitchFamily="34" charset="0"/>
                <a:cs typeface="Arial" pitchFamily="34" charset="0"/>
              </a:rPr>
              <a:t>  </a:t>
            </a:r>
            <a:endParaRPr lang="es-AR" dirty="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254371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57200" y="0"/>
            <a:ext cx="8229600" cy="1143000"/>
          </a:xfrm>
        </p:spPr>
        <p:txBody>
          <a:bodyPr>
            <a:normAutofit/>
          </a:bodyPr>
          <a:lstStyle/>
          <a:p>
            <a:r>
              <a:rPr lang="es-AR" sz="1800" b="1" dirty="0" smtClean="0">
                <a:solidFill>
                  <a:srgbClr val="2C3796"/>
                </a:solidFill>
                <a:latin typeface="Encode Sans ExtraBold" pitchFamily="2" charset="0"/>
              </a:rPr>
              <a:t>LÍNEA T 2023 | </a:t>
            </a:r>
            <a:r>
              <a:rPr lang="es-AR" sz="1800" b="1" dirty="0">
                <a:solidFill>
                  <a:srgbClr val="2C3796"/>
                </a:solidFill>
                <a:latin typeface="Encode Sans ExtraBold" pitchFamily="2" charset="0"/>
              </a:rPr>
              <a:t>3. PROYECTO - GASTOS </a:t>
            </a:r>
            <a:r>
              <a:rPr lang="es-AR" sz="1800" b="1" dirty="0" smtClean="0">
                <a:solidFill>
                  <a:srgbClr val="2C3796"/>
                </a:solidFill>
                <a:latin typeface="Encode Sans ExtraBold" pitchFamily="2" charset="0"/>
              </a:rPr>
              <a:t>PERMITIDOS</a:t>
            </a:r>
            <a:endParaRPr lang="es-AR" sz="1800" b="1" dirty="0">
              <a:solidFill>
                <a:srgbClr val="2C3796"/>
              </a:solidFill>
              <a:latin typeface="Encode Sans ExtraBold" pitchFamily="2" charset="0"/>
            </a:endParaRPr>
          </a:p>
        </p:txBody>
      </p:sp>
      <p:sp>
        <p:nvSpPr>
          <p:cNvPr id="7" name="1 Título"/>
          <p:cNvSpPr txBox="1">
            <a:spLocks/>
          </p:cNvSpPr>
          <p:nvPr/>
        </p:nvSpPr>
        <p:spPr>
          <a:xfrm>
            <a:off x="935596" y="1340768"/>
            <a:ext cx="7272808" cy="4608512"/>
          </a:xfrm>
          <a:prstGeom prst="rect">
            <a:avLst/>
          </a:prstGeom>
        </p:spPr>
        <p:txBody>
          <a:bodyPr vert="horz" lIns="91440" tIns="45720" rIns="91440" bIns="45720" numCol="2" rtlCol="0" anchor="ctr">
            <a:noAutofit/>
          </a:bodyPr>
          <a:lstStyle/>
          <a:p>
            <a:pPr lvl="0" algn="ctr">
              <a:spcBef>
                <a:spcPct val="0"/>
              </a:spcBef>
            </a:pPr>
            <a:r>
              <a:rPr lang="es-AR" b="1" dirty="0" smtClean="0">
                <a:solidFill>
                  <a:schemeClr val="tx1">
                    <a:lumMod val="65000"/>
                    <a:lumOff val="35000"/>
                  </a:schemeClr>
                </a:solidFill>
                <a:latin typeface="Encode Sans Medium" pitchFamily="2" charset="0"/>
                <a:ea typeface="+mj-ea"/>
                <a:cs typeface="+mj-cs"/>
              </a:rPr>
              <a:t>GASTOS PERMITIDOS | GASTOS DE CAPITAL</a:t>
            </a:r>
          </a:p>
          <a:p>
            <a:pPr lvl="0" algn="just">
              <a:spcBef>
                <a:spcPct val="0"/>
              </a:spcBef>
            </a:pPr>
            <a:endParaRPr lang="es-AR" dirty="0" smtClean="0">
              <a:solidFill>
                <a:schemeClr val="tx1">
                  <a:lumMod val="65000"/>
                  <a:lumOff val="35000"/>
                </a:schemeClr>
              </a:solidFill>
              <a:latin typeface="Encode Sans Medium" pitchFamily="2" charset="0"/>
              <a:ea typeface="+mj-ea"/>
              <a:cs typeface="+mj-cs"/>
            </a:endParaRPr>
          </a:p>
          <a:p>
            <a:pPr marL="285750" lvl="0" indent="-285750" algn="just">
              <a:lnSpc>
                <a:spcPct val="150000"/>
              </a:lnSpc>
              <a:buFont typeface="Wingdings" panose="05000000000000000000" pitchFamily="2" charset="2"/>
              <a:buChar char="§"/>
            </a:pPr>
            <a:r>
              <a:rPr lang="es-AR" sz="1400" dirty="0">
                <a:solidFill>
                  <a:schemeClr val="tx1">
                    <a:lumMod val="75000"/>
                    <a:lumOff val="25000"/>
                  </a:schemeClr>
                </a:solidFill>
                <a:latin typeface="Encode Sans"/>
                <a:cs typeface="Arial" pitchFamily="34" charset="0"/>
                <a:sym typeface="Calibri"/>
              </a:rPr>
              <a:t>Adquisición de equipamiento para transmisiones y registro de imagen (videocámara, iluminación, trípode, cables, conectores, luces, paneles, filtros y gelatinas, etc</a:t>
            </a:r>
            <a:r>
              <a:rPr lang="es-AR" sz="1400" dirty="0" smtClean="0">
                <a:solidFill>
                  <a:schemeClr val="tx1">
                    <a:lumMod val="75000"/>
                    <a:lumOff val="25000"/>
                  </a:schemeClr>
                </a:solidFill>
                <a:latin typeface="Encode Sans"/>
                <a:cs typeface="Arial" pitchFamily="34" charset="0"/>
                <a:sym typeface="Calibri"/>
              </a:rPr>
              <a:t>.).</a:t>
            </a:r>
          </a:p>
          <a:p>
            <a:pPr marL="285750" lvl="0" indent="-285750" algn="just">
              <a:lnSpc>
                <a:spcPct val="150000"/>
              </a:lnSpc>
              <a:buFont typeface="Wingdings" panose="05000000000000000000" pitchFamily="2" charset="2"/>
              <a:buChar char="§"/>
            </a:pPr>
            <a:r>
              <a:rPr lang="es-AR" sz="1400" dirty="0" smtClean="0">
                <a:solidFill>
                  <a:schemeClr val="tx1">
                    <a:lumMod val="75000"/>
                    <a:lumOff val="25000"/>
                  </a:schemeClr>
                </a:solidFill>
                <a:latin typeface="Encode Sans"/>
                <a:cs typeface="Arial" pitchFamily="34" charset="0"/>
                <a:sym typeface="Calibri"/>
              </a:rPr>
              <a:t>Equipamiento </a:t>
            </a:r>
            <a:r>
              <a:rPr lang="es-AR" sz="1400" dirty="0">
                <a:solidFill>
                  <a:schemeClr val="tx1">
                    <a:lumMod val="75000"/>
                    <a:lumOff val="25000"/>
                  </a:schemeClr>
                </a:solidFill>
                <a:latin typeface="Encode Sans"/>
                <a:cs typeface="Arial" pitchFamily="34" charset="0"/>
                <a:sym typeface="Calibri"/>
              </a:rPr>
              <a:t>para grabación y registro de sonido (consola, micrófono, auriculares, cañas y accesorios, cables, conectores, placas especializadas, grabador, parlantes de monitoreo, etc.); </a:t>
            </a:r>
            <a:endParaRPr lang="es-AR" sz="1400" dirty="0" smtClean="0">
              <a:solidFill>
                <a:schemeClr val="tx1">
                  <a:lumMod val="75000"/>
                  <a:lumOff val="25000"/>
                </a:schemeClr>
              </a:solidFill>
              <a:latin typeface="Encode Sans"/>
              <a:cs typeface="Arial" pitchFamily="34" charset="0"/>
              <a:sym typeface="Calibri"/>
            </a:endParaRPr>
          </a:p>
          <a:p>
            <a:pPr marL="285750" lvl="0" indent="-285750" algn="just">
              <a:lnSpc>
                <a:spcPct val="150000"/>
              </a:lnSpc>
              <a:buFont typeface="Wingdings" panose="05000000000000000000" pitchFamily="2" charset="2"/>
              <a:buChar char="§"/>
            </a:pPr>
            <a:endParaRPr lang="es-AR" sz="1400" dirty="0">
              <a:solidFill>
                <a:schemeClr val="tx1">
                  <a:lumMod val="75000"/>
                  <a:lumOff val="25000"/>
                </a:schemeClr>
              </a:solidFill>
              <a:latin typeface="Encode Sans"/>
              <a:cs typeface="Arial" pitchFamily="34" charset="0"/>
              <a:sym typeface="Calibri"/>
            </a:endParaRPr>
          </a:p>
          <a:p>
            <a:pPr marL="285750" lvl="0" indent="-107950" algn="just">
              <a:lnSpc>
                <a:spcPct val="150000"/>
              </a:lnSpc>
              <a:buFont typeface="Wingdings" panose="05000000000000000000" pitchFamily="2" charset="2"/>
              <a:buChar char="§"/>
            </a:pPr>
            <a:r>
              <a:rPr lang="es-AR" sz="1400" dirty="0">
                <a:solidFill>
                  <a:schemeClr val="tx1">
                    <a:lumMod val="75000"/>
                    <a:lumOff val="25000"/>
                  </a:schemeClr>
                </a:solidFill>
                <a:latin typeface="Encode Sans"/>
                <a:cs typeface="Arial" pitchFamily="34" charset="0"/>
                <a:sym typeface="Calibri"/>
              </a:rPr>
              <a:t>Dispositivos TIC (PC de escritorio, notebooks, </a:t>
            </a:r>
            <a:r>
              <a:rPr lang="es-AR" sz="1400" dirty="0" err="1">
                <a:solidFill>
                  <a:schemeClr val="tx1">
                    <a:lumMod val="75000"/>
                    <a:lumOff val="25000"/>
                  </a:schemeClr>
                </a:solidFill>
                <a:latin typeface="Encode Sans"/>
                <a:cs typeface="Arial" pitchFamily="34" charset="0"/>
                <a:sym typeface="Calibri"/>
              </a:rPr>
              <a:t>tablets</a:t>
            </a:r>
            <a:r>
              <a:rPr lang="es-AR" sz="1400" dirty="0">
                <a:solidFill>
                  <a:schemeClr val="tx1">
                    <a:lumMod val="75000"/>
                    <a:lumOff val="25000"/>
                  </a:schemeClr>
                </a:solidFill>
                <a:latin typeface="Encode Sans"/>
                <a:cs typeface="Arial" pitchFamily="34" charset="0"/>
                <a:sym typeface="Calibri"/>
              </a:rPr>
              <a:t>, </a:t>
            </a:r>
            <a:r>
              <a:rPr lang="es-AR" sz="1400" dirty="0" err="1">
                <a:solidFill>
                  <a:schemeClr val="tx1">
                    <a:lumMod val="75000"/>
                    <a:lumOff val="25000"/>
                  </a:schemeClr>
                </a:solidFill>
                <a:latin typeface="Encode Sans"/>
                <a:cs typeface="Arial" pitchFamily="34" charset="0"/>
                <a:sym typeface="Calibri"/>
              </a:rPr>
              <a:t>smartphone</a:t>
            </a:r>
            <a:r>
              <a:rPr lang="es-AR" sz="1400" dirty="0">
                <a:solidFill>
                  <a:schemeClr val="tx1">
                    <a:lumMod val="75000"/>
                    <a:lumOff val="25000"/>
                  </a:schemeClr>
                </a:solidFill>
                <a:latin typeface="Encode Sans"/>
                <a:cs typeface="Arial" pitchFamily="34" charset="0"/>
                <a:sym typeface="Calibri"/>
              </a:rPr>
              <a:t>, discos rígidos, licencias de software, etc</a:t>
            </a:r>
            <a:r>
              <a:rPr lang="es-AR" sz="1400" dirty="0" smtClean="0">
                <a:solidFill>
                  <a:schemeClr val="tx1">
                    <a:lumMod val="75000"/>
                    <a:lumOff val="25000"/>
                  </a:schemeClr>
                </a:solidFill>
                <a:latin typeface="Encode Sans"/>
                <a:cs typeface="Arial" pitchFamily="34" charset="0"/>
                <a:sym typeface="Calibri"/>
              </a:rPr>
              <a:t>.).</a:t>
            </a:r>
            <a:endParaRPr lang="es-AR" sz="1400" dirty="0">
              <a:solidFill>
                <a:schemeClr val="tx1">
                  <a:lumMod val="75000"/>
                  <a:lumOff val="25000"/>
                </a:schemeClr>
              </a:solidFill>
              <a:latin typeface="Encode Sans"/>
              <a:cs typeface="Arial" pitchFamily="34" charset="0"/>
              <a:sym typeface="Calibri"/>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2373942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57200" y="0"/>
            <a:ext cx="8229600" cy="1143000"/>
          </a:xfrm>
        </p:spPr>
        <p:txBody>
          <a:bodyPr>
            <a:normAutofit/>
          </a:bodyPr>
          <a:lstStyle/>
          <a:p>
            <a:r>
              <a:rPr lang="es-AR" sz="1800" b="1" dirty="0" smtClean="0">
                <a:solidFill>
                  <a:srgbClr val="2C3796"/>
                </a:solidFill>
                <a:latin typeface="Encode Sans ExtraBold" pitchFamily="2" charset="0"/>
              </a:rPr>
              <a:t>LÍNEA T 2023 | </a:t>
            </a:r>
            <a:r>
              <a:rPr lang="es-AR" sz="1800" b="1" dirty="0">
                <a:solidFill>
                  <a:srgbClr val="2C3796"/>
                </a:solidFill>
                <a:latin typeface="Encode Sans ExtraBold" pitchFamily="2" charset="0"/>
              </a:rPr>
              <a:t>3. PROYECTO - GASTOS </a:t>
            </a:r>
            <a:r>
              <a:rPr lang="es-AR" sz="1800" b="1" dirty="0" smtClean="0">
                <a:solidFill>
                  <a:srgbClr val="2C3796"/>
                </a:solidFill>
                <a:latin typeface="Encode Sans ExtraBold" pitchFamily="2" charset="0"/>
              </a:rPr>
              <a:t>PERMITIDOS</a:t>
            </a:r>
            <a:endParaRPr lang="es-AR" sz="1800" b="1" dirty="0">
              <a:solidFill>
                <a:srgbClr val="2C3796"/>
              </a:solidFill>
              <a:latin typeface="Encode Sans ExtraBold" pitchFamily="2" charset="0"/>
            </a:endParaRPr>
          </a:p>
        </p:txBody>
      </p:sp>
      <p:sp>
        <p:nvSpPr>
          <p:cNvPr id="7" name="1 Título"/>
          <p:cNvSpPr txBox="1">
            <a:spLocks/>
          </p:cNvSpPr>
          <p:nvPr/>
        </p:nvSpPr>
        <p:spPr>
          <a:xfrm>
            <a:off x="1095537" y="1340768"/>
            <a:ext cx="6952926" cy="4608512"/>
          </a:xfrm>
          <a:prstGeom prst="rect">
            <a:avLst/>
          </a:prstGeom>
        </p:spPr>
        <p:txBody>
          <a:bodyPr vert="horz" lIns="91440" tIns="45720" rIns="91440" bIns="45720" numCol="2" rtlCol="0" anchor="ctr">
            <a:noAutofit/>
          </a:bodyPr>
          <a:lstStyle/>
          <a:p>
            <a:pPr lvl="0" algn="ctr">
              <a:spcBef>
                <a:spcPct val="0"/>
              </a:spcBef>
            </a:pPr>
            <a:r>
              <a:rPr lang="es-AR" b="1" dirty="0" smtClean="0">
                <a:solidFill>
                  <a:schemeClr val="tx1">
                    <a:lumMod val="65000"/>
                    <a:lumOff val="35000"/>
                  </a:schemeClr>
                </a:solidFill>
                <a:latin typeface="Encode Sans Medium" pitchFamily="2" charset="0"/>
                <a:ea typeface="+mj-ea"/>
                <a:cs typeface="+mj-cs"/>
              </a:rPr>
              <a:t>GASTOS PERMITIDOS | GASTOS CORRIENTES</a:t>
            </a:r>
          </a:p>
          <a:p>
            <a:pPr lvl="0" algn="just">
              <a:spcBef>
                <a:spcPct val="0"/>
              </a:spcBef>
            </a:pPr>
            <a:endParaRPr lang="es-AR" dirty="0" smtClean="0">
              <a:solidFill>
                <a:schemeClr val="tx1">
                  <a:lumMod val="65000"/>
                  <a:lumOff val="35000"/>
                </a:schemeClr>
              </a:solidFill>
              <a:latin typeface="Encode Sans Medium" pitchFamily="2" charset="0"/>
              <a:ea typeface="+mj-ea"/>
              <a:cs typeface="+mj-cs"/>
            </a:endParaRP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Locaciones de servicios (RRHH)</a:t>
            </a: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Pasajes, gastos de movilidad, </a:t>
            </a: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Gastos de Librería, </a:t>
            </a: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Locación temporaria de estudio de grabación y edición, alquiler temporario de cámaras, luces, de equipamientos de sonido, </a:t>
            </a: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Alojamiento vinculado al proyecto, </a:t>
            </a: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Material virgen, escenografía, utilería, vestuario, maquillaje, </a:t>
            </a: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Seguros relativos a la producción, pagos relacionados a propiedad intelectual, servicios digitales, publicidad en redes sociales, </a:t>
            </a: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Servicios de consultoría, </a:t>
            </a:r>
          </a:p>
          <a:p>
            <a:pPr marL="285750" lvl="0" indent="-28575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Gastos de comida y/o bebida sin </a:t>
            </a:r>
            <a:r>
              <a:rPr lang="es-AR" sz="1600" dirty="0" smtClean="0">
                <a:solidFill>
                  <a:schemeClr val="tx1">
                    <a:lumMod val="75000"/>
                    <a:lumOff val="25000"/>
                  </a:schemeClr>
                </a:solidFill>
                <a:latin typeface="Encode Sans"/>
                <a:cs typeface="Arial" pitchFamily="34" charset="0"/>
                <a:sym typeface="Calibri"/>
              </a:rPr>
              <a:t>alcohol.</a:t>
            </a:r>
            <a:endParaRPr lang="es-AR" sz="1600" dirty="0">
              <a:solidFill>
                <a:schemeClr val="tx1">
                  <a:lumMod val="75000"/>
                  <a:lumOff val="25000"/>
                </a:schemeClr>
              </a:solidFill>
              <a:latin typeface="Encode Sans"/>
              <a:cs typeface="Arial" pitchFamily="34" charset="0"/>
              <a:sym typeface="Calibri"/>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3271904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57200" y="0"/>
            <a:ext cx="8229600" cy="1143000"/>
          </a:xfrm>
        </p:spPr>
        <p:txBody>
          <a:bodyPr>
            <a:normAutofit/>
          </a:bodyPr>
          <a:lstStyle/>
          <a:p>
            <a:r>
              <a:rPr lang="es-AR" sz="1800" b="1" dirty="0" smtClean="0">
                <a:solidFill>
                  <a:srgbClr val="2C3796"/>
                </a:solidFill>
                <a:latin typeface="Encode Sans ExtraBold" pitchFamily="2" charset="0"/>
              </a:rPr>
              <a:t>LÍNEA T </a:t>
            </a:r>
            <a:r>
              <a:rPr lang="es-AR" sz="1800" b="1" dirty="0">
                <a:solidFill>
                  <a:srgbClr val="2C3796"/>
                </a:solidFill>
                <a:latin typeface="Encode Sans ExtraBold" pitchFamily="2" charset="0"/>
              </a:rPr>
              <a:t>2023 | 3. PROYECTO - </a:t>
            </a:r>
            <a:r>
              <a:rPr lang="es-AR" sz="1800" b="1" dirty="0" smtClean="0">
                <a:solidFill>
                  <a:srgbClr val="2C3796"/>
                </a:solidFill>
                <a:latin typeface="Encode Sans ExtraBold" pitchFamily="2" charset="0"/>
              </a:rPr>
              <a:t>PRESENTACIÓN DE PROYECTOS</a:t>
            </a:r>
            <a:endParaRPr lang="es-AR" sz="1800" b="1" dirty="0">
              <a:solidFill>
                <a:srgbClr val="2C3796"/>
              </a:solidFill>
              <a:latin typeface="Encode Sans ExtraBold" pitchFamily="2" charset="0"/>
            </a:endParaRPr>
          </a:p>
        </p:txBody>
      </p:sp>
      <p:sp>
        <p:nvSpPr>
          <p:cNvPr id="7" name="1 Título"/>
          <p:cNvSpPr txBox="1">
            <a:spLocks/>
          </p:cNvSpPr>
          <p:nvPr/>
        </p:nvSpPr>
        <p:spPr>
          <a:xfrm>
            <a:off x="1095537" y="1340768"/>
            <a:ext cx="7148871" cy="4608512"/>
          </a:xfrm>
          <a:prstGeom prst="rect">
            <a:avLst/>
          </a:prstGeom>
        </p:spPr>
        <p:txBody>
          <a:bodyPr vert="horz" lIns="91440" tIns="45720" rIns="91440" bIns="45720" numCol="2" rtlCol="0" anchor="ctr">
            <a:noAutofit/>
          </a:bodyPr>
          <a:lstStyle/>
          <a:p>
            <a:pPr lvl="0" algn="ctr">
              <a:spcBef>
                <a:spcPct val="0"/>
              </a:spcBef>
            </a:pPr>
            <a:r>
              <a:rPr lang="es-AR" b="1" dirty="0" smtClean="0">
                <a:solidFill>
                  <a:schemeClr val="tx1">
                    <a:lumMod val="65000"/>
                    <a:lumOff val="35000"/>
                  </a:schemeClr>
                </a:solidFill>
                <a:latin typeface="Encode Sans Medium" pitchFamily="2" charset="0"/>
                <a:ea typeface="+mj-ea"/>
                <a:cs typeface="+mj-cs"/>
              </a:rPr>
              <a:t>GASTOS EXCLUIDOS</a:t>
            </a:r>
          </a:p>
          <a:p>
            <a:pPr lvl="0" algn="just">
              <a:spcBef>
                <a:spcPct val="0"/>
              </a:spcBef>
            </a:pPr>
            <a:endParaRPr lang="es-AR" dirty="0" smtClean="0">
              <a:solidFill>
                <a:schemeClr val="tx1">
                  <a:lumMod val="65000"/>
                  <a:lumOff val="35000"/>
                </a:schemeClr>
              </a:solidFill>
              <a:latin typeface="Encode Sans Medium" pitchFamily="2" charset="0"/>
              <a:ea typeface="+mj-ea"/>
              <a:cs typeface="+mj-cs"/>
            </a:endParaRPr>
          </a:p>
          <a:p>
            <a:pPr marL="285750" lvl="0" indent="-20320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Moratorias impositivas</a:t>
            </a:r>
            <a:r>
              <a:rPr lang="es-AR" sz="1600" dirty="0" smtClean="0">
                <a:solidFill>
                  <a:schemeClr val="tx1">
                    <a:lumMod val="75000"/>
                    <a:lumOff val="25000"/>
                  </a:schemeClr>
                </a:solidFill>
                <a:latin typeface="Encode Sans"/>
                <a:cs typeface="Arial" pitchFamily="34" charset="0"/>
                <a:sym typeface="Calibri"/>
              </a:rPr>
              <a:t>.</a:t>
            </a:r>
            <a:endParaRPr lang="es-AR" sz="1600" dirty="0">
              <a:solidFill>
                <a:schemeClr val="tx1">
                  <a:lumMod val="75000"/>
                  <a:lumOff val="25000"/>
                </a:schemeClr>
              </a:solidFill>
              <a:latin typeface="Encode Sans"/>
              <a:cs typeface="Arial" pitchFamily="34" charset="0"/>
              <a:sym typeface="Calibri"/>
            </a:endParaRPr>
          </a:p>
          <a:p>
            <a:pPr marL="285750" lvl="0" indent="-20320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Pago de deudas</a:t>
            </a:r>
            <a:r>
              <a:rPr lang="es-AR" sz="1600" dirty="0" smtClean="0">
                <a:solidFill>
                  <a:schemeClr val="tx1">
                    <a:lumMod val="75000"/>
                    <a:lumOff val="25000"/>
                  </a:schemeClr>
                </a:solidFill>
                <a:latin typeface="Encode Sans"/>
                <a:cs typeface="Arial" pitchFamily="34" charset="0"/>
                <a:sym typeface="Calibri"/>
              </a:rPr>
              <a:t>.</a:t>
            </a:r>
            <a:endParaRPr lang="es-AR" sz="1600" dirty="0">
              <a:solidFill>
                <a:schemeClr val="tx1">
                  <a:lumMod val="75000"/>
                  <a:lumOff val="25000"/>
                </a:schemeClr>
              </a:solidFill>
              <a:latin typeface="Encode Sans"/>
              <a:cs typeface="Arial" pitchFamily="34" charset="0"/>
              <a:sym typeface="Calibri"/>
            </a:endParaRPr>
          </a:p>
          <a:p>
            <a:pPr marL="285750" lvl="0" indent="-20320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Compra de inmuebles</a:t>
            </a:r>
            <a:r>
              <a:rPr lang="es-AR" sz="1600" dirty="0" smtClean="0">
                <a:solidFill>
                  <a:schemeClr val="tx1">
                    <a:lumMod val="75000"/>
                    <a:lumOff val="25000"/>
                  </a:schemeClr>
                </a:solidFill>
                <a:latin typeface="Encode Sans"/>
                <a:cs typeface="Arial" pitchFamily="34" charset="0"/>
                <a:sym typeface="Calibri"/>
              </a:rPr>
              <a:t>.</a:t>
            </a:r>
            <a:endParaRPr lang="es-AR" sz="1600" dirty="0">
              <a:solidFill>
                <a:schemeClr val="tx1">
                  <a:lumMod val="75000"/>
                  <a:lumOff val="25000"/>
                </a:schemeClr>
              </a:solidFill>
              <a:latin typeface="Encode Sans"/>
              <a:cs typeface="Arial" pitchFamily="34" charset="0"/>
              <a:sym typeface="Calibri"/>
            </a:endParaRPr>
          </a:p>
          <a:p>
            <a:pPr marL="285750" lvl="0" indent="-20320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Adquisición de bienes que no tengan afectación específica al proyecto</a:t>
            </a:r>
            <a:r>
              <a:rPr lang="es-AR" sz="1600" dirty="0" smtClean="0">
                <a:solidFill>
                  <a:schemeClr val="tx1">
                    <a:lumMod val="75000"/>
                    <a:lumOff val="25000"/>
                  </a:schemeClr>
                </a:solidFill>
                <a:latin typeface="Encode Sans"/>
                <a:cs typeface="Arial" pitchFamily="34" charset="0"/>
                <a:sym typeface="Calibri"/>
              </a:rPr>
              <a:t>.</a:t>
            </a:r>
            <a:endParaRPr lang="es-AR" sz="1600" dirty="0">
              <a:solidFill>
                <a:schemeClr val="tx1">
                  <a:lumMod val="75000"/>
                  <a:lumOff val="25000"/>
                </a:schemeClr>
              </a:solidFill>
              <a:latin typeface="Encode Sans"/>
              <a:cs typeface="Arial" pitchFamily="34" charset="0"/>
              <a:sym typeface="Calibri"/>
            </a:endParaRPr>
          </a:p>
          <a:p>
            <a:pPr marL="285750" lvl="0" indent="-20320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Impuestos y tasas, con excepción de las tasas específicas que resulte necesario que el presentante abone para el desarrollo del proyecto.</a:t>
            </a:r>
          </a:p>
          <a:p>
            <a:pPr marL="285750" lvl="0" indent="-285750" algn="just">
              <a:lnSpc>
                <a:spcPct val="150000"/>
              </a:lnSpc>
              <a:buFont typeface="Wingdings" panose="05000000000000000000" pitchFamily="2" charset="2"/>
              <a:buChar char="§"/>
            </a:pPr>
            <a:endParaRPr lang="es-AR" sz="1600" dirty="0">
              <a:solidFill>
                <a:schemeClr val="tx1">
                  <a:lumMod val="75000"/>
                  <a:lumOff val="25000"/>
                </a:schemeClr>
              </a:solidFill>
              <a:latin typeface="Encode Sans"/>
              <a:cs typeface="Arial" pitchFamily="34" charset="0"/>
              <a:sym typeface="Calibri"/>
            </a:endParaRPr>
          </a:p>
          <a:p>
            <a:pPr marL="285750" lvl="0" indent="-20320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Compensación de facturas correspondientes a gastos que no correspondan al objetivo del Concurso</a:t>
            </a:r>
            <a:r>
              <a:rPr lang="es-AR" sz="1600" dirty="0" smtClean="0">
                <a:solidFill>
                  <a:schemeClr val="tx1">
                    <a:lumMod val="75000"/>
                    <a:lumOff val="25000"/>
                  </a:schemeClr>
                </a:solidFill>
                <a:latin typeface="Encode Sans"/>
                <a:cs typeface="Arial" pitchFamily="34" charset="0"/>
                <a:sym typeface="Calibri"/>
              </a:rPr>
              <a:t>.</a:t>
            </a:r>
            <a:endParaRPr lang="es-AR" sz="1600" dirty="0">
              <a:solidFill>
                <a:schemeClr val="tx1">
                  <a:lumMod val="75000"/>
                  <a:lumOff val="25000"/>
                </a:schemeClr>
              </a:solidFill>
              <a:latin typeface="Encode Sans"/>
              <a:cs typeface="Arial" pitchFamily="34" charset="0"/>
              <a:sym typeface="Calibri"/>
            </a:endParaRPr>
          </a:p>
          <a:p>
            <a:pPr marL="285750" lvl="0" indent="-20320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Pagos de cuotas o planes de pago de créditos preexistentes</a:t>
            </a:r>
            <a:r>
              <a:rPr lang="es-AR" sz="1600" dirty="0" smtClean="0">
                <a:solidFill>
                  <a:schemeClr val="tx1">
                    <a:lumMod val="75000"/>
                    <a:lumOff val="25000"/>
                  </a:schemeClr>
                </a:solidFill>
                <a:latin typeface="Encode Sans"/>
                <a:cs typeface="Arial" pitchFamily="34" charset="0"/>
                <a:sym typeface="Calibri"/>
              </a:rPr>
              <a:t>.</a:t>
            </a:r>
            <a:endParaRPr lang="es-AR" sz="1600" dirty="0">
              <a:solidFill>
                <a:schemeClr val="tx1">
                  <a:lumMod val="75000"/>
                  <a:lumOff val="25000"/>
                </a:schemeClr>
              </a:solidFill>
              <a:latin typeface="Encode Sans"/>
              <a:cs typeface="Arial" pitchFamily="34" charset="0"/>
              <a:sym typeface="Calibri"/>
            </a:endParaRPr>
          </a:p>
          <a:p>
            <a:pPr marL="285750" lvl="0" indent="-203200" algn="just">
              <a:lnSpc>
                <a:spcPct val="150000"/>
              </a:lnSpc>
              <a:buFont typeface="Wingdings" panose="05000000000000000000" pitchFamily="2" charset="2"/>
              <a:buChar char="§"/>
            </a:pPr>
            <a:r>
              <a:rPr lang="es-AR" sz="1600" dirty="0">
                <a:solidFill>
                  <a:schemeClr val="tx1">
                    <a:lumMod val="75000"/>
                    <a:lumOff val="25000"/>
                  </a:schemeClr>
                </a:solidFill>
                <a:latin typeface="Encode Sans"/>
                <a:cs typeface="Arial" pitchFamily="34" charset="0"/>
                <a:sym typeface="Calibri"/>
              </a:rPr>
              <a:t>Los comprobantes que refieran a compras o contrataciones anteriores a la firma del Convenio (firmado por parte de la entidad y del </a:t>
            </a:r>
            <a:r>
              <a:rPr lang="es-AR" sz="1600" dirty="0" smtClean="0">
                <a:solidFill>
                  <a:schemeClr val="tx1">
                    <a:lumMod val="75000"/>
                    <a:lumOff val="25000"/>
                  </a:schemeClr>
                </a:solidFill>
                <a:latin typeface="Encode Sans"/>
                <a:cs typeface="Arial" pitchFamily="34" charset="0"/>
                <a:sym typeface="Calibri"/>
              </a:rPr>
              <a:t>ENACOM).</a:t>
            </a:r>
            <a:endParaRPr lang="es-AR" sz="1600" dirty="0">
              <a:solidFill>
                <a:schemeClr val="tx1">
                  <a:lumMod val="75000"/>
                  <a:lumOff val="25000"/>
                </a:schemeClr>
              </a:solidFill>
              <a:latin typeface="Encode Sans"/>
              <a:cs typeface="Arial" pitchFamily="34" charset="0"/>
              <a:sym typeface="Calibri"/>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3552572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374848" y="260648"/>
            <a:ext cx="8229600" cy="1143000"/>
          </a:xfrm>
        </p:spPr>
        <p:txBody>
          <a:bodyPr>
            <a:normAutofit/>
          </a:bodyPr>
          <a:lstStyle/>
          <a:p>
            <a:r>
              <a:rPr lang="es-AR" sz="1800" b="1" dirty="0">
                <a:solidFill>
                  <a:srgbClr val="2C3796"/>
                </a:solidFill>
                <a:latin typeface="Encode Sans ExtraBold" pitchFamily="2" charset="0"/>
              </a:rPr>
              <a:t>LÍNEA T</a:t>
            </a:r>
            <a:r>
              <a:rPr lang="es-AR" sz="1800" b="1" dirty="0" smtClean="0">
                <a:solidFill>
                  <a:srgbClr val="2C3796"/>
                </a:solidFill>
                <a:latin typeface="Encode Sans ExtraBold" pitchFamily="2" charset="0"/>
              </a:rPr>
              <a:t> </a:t>
            </a:r>
            <a:r>
              <a:rPr lang="es-AR" sz="1800" b="1" dirty="0">
                <a:solidFill>
                  <a:srgbClr val="2C3796"/>
                </a:solidFill>
                <a:latin typeface="Encode Sans ExtraBold" pitchFamily="2" charset="0"/>
              </a:rPr>
              <a:t>2023</a:t>
            </a:r>
            <a:br>
              <a:rPr lang="es-AR" sz="1800" b="1" dirty="0">
                <a:solidFill>
                  <a:srgbClr val="2C3796"/>
                </a:solidFill>
                <a:latin typeface="Encode Sans ExtraBold" pitchFamily="2" charset="0"/>
              </a:rPr>
            </a:br>
            <a:r>
              <a:rPr lang="es-AR" sz="1800" b="1" dirty="0" smtClean="0">
                <a:solidFill>
                  <a:srgbClr val="2C3796"/>
                </a:solidFill>
                <a:latin typeface="Encode Sans ExtraBold" pitchFamily="2" charset="0"/>
              </a:rPr>
              <a:t>Análisis</a:t>
            </a:r>
            <a:r>
              <a:rPr lang="es-AR" sz="1800" b="1" dirty="0">
                <a:solidFill>
                  <a:srgbClr val="2C3796"/>
                </a:solidFill>
                <a:latin typeface="Encode Sans ExtraBold" pitchFamily="2" charset="0"/>
              </a:rPr>
              <a:t>, admisibilidad, evaluación, orden de mérito y cupos</a:t>
            </a:r>
            <a:r>
              <a:rPr lang="es-AR" sz="1800" b="1" dirty="0" smtClean="0">
                <a:solidFill>
                  <a:srgbClr val="2C3796"/>
                </a:solidFill>
                <a:latin typeface="Encode Sans ExtraBold" pitchFamily="2" charset="0"/>
              </a:rPr>
              <a:t>.</a:t>
            </a:r>
            <a:endParaRPr lang="es-AR" sz="1800" b="1" dirty="0">
              <a:solidFill>
                <a:srgbClr val="2C3796"/>
              </a:solidFill>
              <a:latin typeface="Encode Sans ExtraBold" pitchFamily="2" charset="0"/>
            </a:endParaRPr>
          </a:p>
        </p:txBody>
      </p:sp>
      <p:sp>
        <p:nvSpPr>
          <p:cNvPr id="7" name="1 Título"/>
          <p:cNvSpPr txBox="1">
            <a:spLocks/>
          </p:cNvSpPr>
          <p:nvPr/>
        </p:nvSpPr>
        <p:spPr>
          <a:xfrm>
            <a:off x="251520" y="1484783"/>
            <a:ext cx="4608512" cy="4598339"/>
          </a:xfrm>
          <a:prstGeom prst="rect">
            <a:avLst/>
          </a:prstGeom>
        </p:spPr>
        <p:txBody>
          <a:bodyPr vert="horz" lIns="91440" tIns="45720" rIns="91440" bIns="45720" numCol="1" rtlCol="0" anchor="t">
            <a:noAutofit/>
          </a:bodyPr>
          <a:lstStyle/>
          <a:p>
            <a:pPr algn="just"/>
            <a:r>
              <a:rPr lang="es-AR" sz="1600" dirty="0" smtClean="0">
                <a:solidFill>
                  <a:schemeClr val="tx1">
                    <a:lumMod val="85000"/>
                    <a:lumOff val="15000"/>
                  </a:schemeClr>
                </a:solidFill>
                <a:latin typeface="Encode Sans"/>
                <a:cs typeface="Arial" pitchFamily="34" charset="0"/>
              </a:rPr>
              <a:t>El </a:t>
            </a:r>
            <a:r>
              <a:rPr lang="es-AR" sz="1600" b="1" dirty="0">
                <a:solidFill>
                  <a:schemeClr val="tx1">
                    <a:lumMod val="85000"/>
                    <a:lumOff val="15000"/>
                  </a:schemeClr>
                </a:solidFill>
                <a:latin typeface="Encode Sans"/>
                <a:cs typeface="Arial" pitchFamily="34" charset="0"/>
              </a:rPr>
              <a:t>Comité de Evaluación </a:t>
            </a:r>
            <a:r>
              <a:rPr lang="es-AR" sz="1600" dirty="0">
                <a:solidFill>
                  <a:schemeClr val="tx1">
                    <a:lumMod val="85000"/>
                    <a:lumOff val="15000"/>
                  </a:schemeClr>
                </a:solidFill>
                <a:latin typeface="Encode Sans"/>
                <a:cs typeface="Arial" pitchFamily="34" charset="0"/>
              </a:rPr>
              <a:t>valorará los proyectos conforme los siguientes criterios y puntajes respetando los máximos asignados para cada criterio: </a:t>
            </a:r>
            <a:endParaRPr lang="es-AR" sz="1600" b="1" dirty="0">
              <a:solidFill>
                <a:schemeClr val="tx1">
                  <a:lumMod val="85000"/>
                  <a:lumOff val="15000"/>
                </a:schemeClr>
              </a:solidFill>
              <a:latin typeface="Encode Sans"/>
              <a:cs typeface="Arial" pitchFamily="34" charset="0"/>
            </a:endParaRPr>
          </a:p>
          <a:p>
            <a:pPr marL="285750" indent="-285750" algn="just">
              <a:buFont typeface="Wingdings" pitchFamily="2" charset="2"/>
              <a:buChar char="ü"/>
            </a:pPr>
            <a:endParaRPr lang="es-AR" sz="1600" dirty="0">
              <a:solidFill>
                <a:schemeClr val="tx1">
                  <a:lumMod val="85000"/>
                  <a:lumOff val="15000"/>
                </a:schemeClr>
              </a:solidFill>
              <a:latin typeface="Encode Sans"/>
              <a:cs typeface="Arial" pitchFamily="34" charset="0"/>
            </a:endParaRPr>
          </a:p>
          <a:p>
            <a:pPr marL="285750" indent="-285750" algn="just">
              <a:buFont typeface="Wingdings" panose="05000000000000000000" pitchFamily="2" charset="2"/>
              <a:buChar char="Ø"/>
            </a:pPr>
            <a:r>
              <a:rPr lang="es-AR" sz="1600" b="1" dirty="0">
                <a:solidFill>
                  <a:schemeClr val="tx1">
                    <a:lumMod val="85000"/>
                    <a:lumOff val="15000"/>
                  </a:schemeClr>
                </a:solidFill>
                <a:latin typeface="Encode Sans"/>
                <a:cs typeface="Arial" pitchFamily="34" charset="0"/>
              </a:rPr>
              <a:t>Consistencia General </a:t>
            </a:r>
            <a:r>
              <a:rPr lang="es-AR" sz="1600" dirty="0">
                <a:solidFill>
                  <a:schemeClr val="tx1">
                    <a:lumMod val="85000"/>
                    <a:lumOff val="15000"/>
                  </a:schemeClr>
                </a:solidFill>
                <a:latin typeface="Encode Sans"/>
                <a:cs typeface="Arial" pitchFamily="34" charset="0"/>
              </a:rPr>
              <a:t>del proyecto (</a:t>
            </a:r>
            <a:r>
              <a:rPr lang="es-AR" sz="1600" dirty="0" smtClean="0">
                <a:solidFill>
                  <a:schemeClr val="tx1">
                    <a:lumMod val="85000"/>
                    <a:lumOff val="15000"/>
                  </a:schemeClr>
                </a:solidFill>
                <a:latin typeface="Encode Sans"/>
                <a:cs typeface="Arial" pitchFamily="34" charset="0"/>
              </a:rPr>
              <a:t>0-20)</a:t>
            </a:r>
            <a:endParaRPr lang="es-AR" sz="1600" dirty="0">
              <a:solidFill>
                <a:schemeClr val="tx1">
                  <a:lumMod val="85000"/>
                  <a:lumOff val="15000"/>
                </a:schemeClr>
              </a:solidFill>
              <a:latin typeface="Encode Sans"/>
              <a:cs typeface="Arial" pitchFamily="34" charset="0"/>
            </a:endParaRPr>
          </a:p>
          <a:p>
            <a:pPr marL="285750" indent="-285750" algn="just">
              <a:buFont typeface="Wingdings" panose="05000000000000000000" pitchFamily="2" charset="2"/>
              <a:buChar char="Ø"/>
            </a:pPr>
            <a:r>
              <a:rPr lang="es-AR" sz="1600" b="1" dirty="0">
                <a:solidFill>
                  <a:schemeClr val="tx1">
                    <a:lumMod val="85000"/>
                    <a:lumOff val="15000"/>
                  </a:schemeClr>
                </a:solidFill>
                <a:latin typeface="Encode Sans"/>
                <a:cs typeface="Arial" pitchFamily="34" charset="0"/>
              </a:rPr>
              <a:t>Factibilidad y Viabilidad</a:t>
            </a:r>
            <a:r>
              <a:rPr lang="es-AR" sz="1600" dirty="0">
                <a:solidFill>
                  <a:schemeClr val="tx1">
                    <a:lumMod val="85000"/>
                    <a:lumOff val="15000"/>
                  </a:schemeClr>
                </a:solidFill>
                <a:latin typeface="Encode Sans"/>
                <a:cs typeface="Arial" pitchFamily="34" charset="0"/>
              </a:rPr>
              <a:t> del proyecto (</a:t>
            </a:r>
            <a:r>
              <a:rPr lang="es-AR" sz="1600" dirty="0" smtClean="0">
                <a:solidFill>
                  <a:schemeClr val="tx1">
                    <a:lumMod val="85000"/>
                    <a:lumOff val="15000"/>
                  </a:schemeClr>
                </a:solidFill>
                <a:latin typeface="Encode Sans"/>
                <a:cs typeface="Arial" pitchFamily="34" charset="0"/>
              </a:rPr>
              <a:t>0-20)</a:t>
            </a:r>
            <a:endParaRPr lang="es-AR" sz="1600" dirty="0">
              <a:solidFill>
                <a:schemeClr val="tx1">
                  <a:lumMod val="85000"/>
                  <a:lumOff val="15000"/>
                </a:schemeClr>
              </a:solidFill>
              <a:latin typeface="Encode Sans"/>
              <a:cs typeface="Arial" pitchFamily="34" charset="0"/>
            </a:endParaRPr>
          </a:p>
          <a:p>
            <a:pPr marL="285750" indent="-285750" algn="just">
              <a:buFont typeface="Wingdings" panose="05000000000000000000" pitchFamily="2" charset="2"/>
              <a:buChar char="Ø"/>
            </a:pPr>
            <a:r>
              <a:rPr lang="es-AR" sz="1600" b="1" dirty="0">
                <a:solidFill>
                  <a:schemeClr val="tx1">
                    <a:lumMod val="85000"/>
                    <a:lumOff val="15000"/>
                  </a:schemeClr>
                </a:solidFill>
                <a:latin typeface="Encode Sans"/>
                <a:cs typeface="Arial" pitchFamily="34" charset="0"/>
              </a:rPr>
              <a:t>Impacto Socio-Cultural</a:t>
            </a:r>
            <a:r>
              <a:rPr lang="es-AR" sz="1600" dirty="0">
                <a:solidFill>
                  <a:schemeClr val="tx1">
                    <a:lumMod val="85000"/>
                    <a:lumOff val="15000"/>
                  </a:schemeClr>
                </a:solidFill>
                <a:latin typeface="Encode Sans"/>
                <a:cs typeface="Arial" pitchFamily="34" charset="0"/>
              </a:rPr>
              <a:t> (</a:t>
            </a:r>
            <a:r>
              <a:rPr lang="es-AR" sz="1600" dirty="0" smtClean="0">
                <a:solidFill>
                  <a:schemeClr val="tx1">
                    <a:lumMod val="85000"/>
                    <a:lumOff val="15000"/>
                  </a:schemeClr>
                </a:solidFill>
                <a:latin typeface="Encode Sans"/>
                <a:cs typeface="Arial" pitchFamily="34" charset="0"/>
              </a:rPr>
              <a:t>0-20)</a:t>
            </a:r>
          </a:p>
          <a:p>
            <a:pPr marL="285750" indent="-285750" algn="just">
              <a:buFont typeface="Wingdings" panose="05000000000000000000" pitchFamily="2" charset="2"/>
              <a:buChar char="Ø"/>
            </a:pPr>
            <a:r>
              <a:rPr lang="es-AR" sz="1600" b="1" dirty="0">
                <a:solidFill>
                  <a:schemeClr val="tx1">
                    <a:lumMod val="85000"/>
                    <a:lumOff val="15000"/>
                  </a:schemeClr>
                </a:solidFill>
                <a:latin typeface="Encode Sans"/>
                <a:cs typeface="Arial" pitchFamily="34" charset="0"/>
              </a:rPr>
              <a:t>Propuesta </a:t>
            </a:r>
            <a:r>
              <a:rPr lang="es-AR" sz="1600" b="1" dirty="0" smtClean="0">
                <a:solidFill>
                  <a:schemeClr val="tx1">
                    <a:lumMod val="85000"/>
                    <a:lumOff val="15000"/>
                  </a:schemeClr>
                </a:solidFill>
                <a:latin typeface="Encode Sans"/>
                <a:cs typeface="Arial" pitchFamily="34" charset="0"/>
              </a:rPr>
              <a:t>estética: </a:t>
            </a:r>
            <a:r>
              <a:rPr lang="es-AR" sz="1600" dirty="0">
                <a:solidFill>
                  <a:schemeClr val="tx1">
                    <a:lumMod val="85000"/>
                    <a:lumOff val="15000"/>
                  </a:schemeClr>
                </a:solidFill>
                <a:latin typeface="Encode Sans"/>
                <a:cs typeface="Arial" pitchFamily="34" charset="0"/>
              </a:rPr>
              <a:t>Guiones/rutinas, investigación, temática, originalidad, tratamiento, </a:t>
            </a:r>
            <a:r>
              <a:rPr lang="es-AR" sz="1600" dirty="0" smtClean="0">
                <a:solidFill>
                  <a:schemeClr val="tx1">
                    <a:lumMod val="85000"/>
                    <a:lumOff val="15000"/>
                  </a:schemeClr>
                </a:solidFill>
                <a:latin typeface="Encode Sans"/>
                <a:cs typeface="Arial" pitchFamily="34" charset="0"/>
              </a:rPr>
              <a:t>enfoque, etc.</a:t>
            </a:r>
            <a:r>
              <a:rPr lang="es-AR" sz="1600" dirty="0">
                <a:solidFill>
                  <a:schemeClr val="tx1">
                    <a:lumMod val="85000"/>
                    <a:lumOff val="15000"/>
                  </a:schemeClr>
                </a:solidFill>
                <a:latin typeface="Encode Sans"/>
                <a:cs typeface="Arial" pitchFamily="34" charset="0"/>
              </a:rPr>
              <a:t> (</a:t>
            </a:r>
            <a:r>
              <a:rPr lang="es-AR" sz="1600" dirty="0" smtClean="0">
                <a:solidFill>
                  <a:schemeClr val="tx1">
                    <a:lumMod val="85000"/>
                    <a:lumOff val="15000"/>
                  </a:schemeClr>
                </a:solidFill>
                <a:latin typeface="Encode Sans"/>
                <a:cs typeface="Arial" pitchFamily="34" charset="0"/>
              </a:rPr>
              <a:t>0-30)</a:t>
            </a:r>
            <a:endParaRPr lang="es-AR" sz="1600" dirty="0">
              <a:solidFill>
                <a:schemeClr val="tx1">
                  <a:lumMod val="85000"/>
                  <a:lumOff val="15000"/>
                </a:schemeClr>
              </a:solidFill>
              <a:latin typeface="Encode Sans"/>
              <a:cs typeface="Arial" pitchFamily="34" charset="0"/>
            </a:endParaRPr>
          </a:p>
          <a:p>
            <a:pPr marL="285750" indent="-285750" algn="just">
              <a:buFont typeface="Wingdings" panose="05000000000000000000" pitchFamily="2" charset="2"/>
              <a:buChar char="Ø"/>
            </a:pPr>
            <a:r>
              <a:rPr lang="es-AR" sz="1600" b="1" dirty="0" smtClean="0">
                <a:solidFill>
                  <a:schemeClr val="tx1">
                    <a:lumMod val="85000"/>
                    <a:lumOff val="15000"/>
                  </a:schemeClr>
                </a:solidFill>
                <a:latin typeface="Encode Sans"/>
                <a:cs typeface="Arial" pitchFamily="34" charset="0"/>
              </a:rPr>
              <a:t>Aspectos </a:t>
            </a:r>
            <a:r>
              <a:rPr lang="es-AR" sz="1600" b="1" dirty="0">
                <a:solidFill>
                  <a:schemeClr val="tx1">
                    <a:lumMod val="85000"/>
                    <a:lumOff val="15000"/>
                  </a:schemeClr>
                </a:solidFill>
                <a:latin typeface="Encode Sans"/>
                <a:cs typeface="Arial" pitchFamily="34" charset="0"/>
              </a:rPr>
              <a:t>especialmente destacables </a:t>
            </a:r>
            <a:r>
              <a:rPr lang="es-AR" sz="1600" dirty="0">
                <a:solidFill>
                  <a:schemeClr val="tx1">
                    <a:lumMod val="85000"/>
                    <a:lumOff val="15000"/>
                  </a:schemeClr>
                </a:solidFill>
                <a:latin typeface="Encode Sans"/>
                <a:cs typeface="Arial" pitchFamily="34" charset="0"/>
              </a:rPr>
              <a:t>(</a:t>
            </a:r>
            <a:r>
              <a:rPr lang="es-AR" sz="1600" dirty="0" smtClean="0">
                <a:solidFill>
                  <a:schemeClr val="tx1">
                    <a:lumMod val="85000"/>
                    <a:lumOff val="15000"/>
                  </a:schemeClr>
                </a:solidFill>
                <a:latin typeface="Encode Sans"/>
                <a:cs typeface="Arial" pitchFamily="34" charset="0"/>
              </a:rPr>
              <a:t>0-10</a:t>
            </a:r>
            <a:r>
              <a:rPr lang="es-AR" sz="1600" dirty="0">
                <a:solidFill>
                  <a:schemeClr val="tx1">
                    <a:lumMod val="85000"/>
                    <a:lumOff val="15000"/>
                  </a:schemeClr>
                </a:solidFill>
                <a:latin typeface="Encode Sans"/>
                <a:cs typeface="Arial" pitchFamily="34" charset="0"/>
              </a:rPr>
              <a:t>). </a:t>
            </a:r>
            <a:endParaRPr lang="es-AR" sz="1600" dirty="0" smtClean="0">
              <a:solidFill>
                <a:schemeClr val="tx1">
                  <a:lumMod val="85000"/>
                  <a:lumOff val="15000"/>
                </a:schemeClr>
              </a:solidFill>
              <a:latin typeface="Encode Sans"/>
              <a:cs typeface="Arial" pitchFamily="34" charset="0"/>
            </a:endParaRPr>
          </a:p>
          <a:p>
            <a:pPr algn="just"/>
            <a:r>
              <a:rPr lang="es-AR" sz="1600" dirty="0">
                <a:solidFill>
                  <a:schemeClr val="tx1">
                    <a:lumMod val="85000"/>
                    <a:lumOff val="15000"/>
                  </a:schemeClr>
                </a:solidFill>
                <a:latin typeface="Encode Sans"/>
                <a:cs typeface="Arial" pitchFamily="34" charset="0"/>
              </a:rPr>
              <a:t>Se valorarán aspectos como la capacitación de</a:t>
            </a:r>
          </a:p>
          <a:p>
            <a:pPr algn="just"/>
            <a:r>
              <a:rPr lang="es-AR" sz="1600" dirty="0">
                <a:solidFill>
                  <a:schemeClr val="tx1">
                    <a:lumMod val="85000"/>
                    <a:lumOff val="15000"/>
                  </a:schemeClr>
                </a:solidFill>
                <a:latin typeface="Encode Sans"/>
                <a:cs typeface="Arial" pitchFamily="34" charset="0"/>
              </a:rPr>
              <a:t>las y los integrantes de la entidad en perspectiva de género, en los </a:t>
            </a:r>
            <a:r>
              <a:rPr lang="es-AR" sz="1600" dirty="0" smtClean="0">
                <a:solidFill>
                  <a:schemeClr val="tx1">
                    <a:lumMod val="85000"/>
                    <a:lumOff val="15000"/>
                  </a:schemeClr>
                </a:solidFill>
                <a:latin typeface="Encode Sans"/>
                <a:cs typeface="Arial" pitchFamily="34" charset="0"/>
              </a:rPr>
              <a:t>productos presentados</a:t>
            </a:r>
            <a:r>
              <a:rPr lang="es-AR" sz="1600" dirty="0">
                <a:solidFill>
                  <a:schemeClr val="tx1">
                    <a:lumMod val="85000"/>
                    <a:lumOff val="15000"/>
                  </a:schemeClr>
                </a:solidFill>
                <a:latin typeface="Encode Sans"/>
                <a:cs typeface="Arial" pitchFamily="34" charset="0"/>
              </a:rPr>
              <a:t>, entre otros.</a:t>
            </a:r>
            <a:endParaRPr lang="es-AR" sz="1600" dirty="0" smtClean="0">
              <a:solidFill>
                <a:schemeClr val="tx1">
                  <a:lumMod val="85000"/>
                  <a:lumOff val="15000"/>
                </a:schemeClr>
              </a:solidFill>
              <a:latin typeface="Encode Sans"/>
              <a:cs typeface="Arial" pitchFamily="34" charset="0"/>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
        <p:nvSpPr>
          <p:cNvPr id="3" name="2 CuadroTexto"/>
          <p:cNvSpPr txBox="1"/>
          <p:nvPr/>
        </p:nvSpPr>
        <p:spPr>
          <a:xfrm>
            <a:off x="5148064" y="1844824"/>
            <a:ext cx="3450942" cy="3170099"/>
          </a:xfrm>
          <a:prstGeom prst="rect">
            <a:avLst/>
          </a:prstGeom>
          <a:noFill/>
          <a:ln>
            <a:solidFill>
              <a:srgbClr val="BC1253"/>
            </a:solidFill>
          </a:ln>
        </p:spPr>
        <p:txBody>
          <a:bodyPr wrap="square" rtlCol="0">
            <a:spAutoFit/>
          </a:bodyPr>
          <a:lstStyle/>
          <a:p>
            <a:pPr marL="285750" indent="-285750" algn="just">
              <a:buFont typeface="Wingdings" pitchFamily="2" charset="2"/>
              <a:buChar char="§"/>
            </a:pPr>
            <a:r>
              <a:rPr lang="es-AR" sz="1400" b="1" dirty="0">
                <a:solidFill>
                  <a:schemeClr val="tx1">
                    <a:lumMod val="85000"/>
                    <a:lumOff val="15000"/>
                  </a:schemeClr>
                </a:solidFill>
                <a:latin typeface="Encode Sans"/>
                <a:cs typeface="Arial" pitchFamily="34" charset="0"/>
              </a:rPr>
              <a:t>Un proyecto se considera SELECCIONADO cuando alcance un puntaje mínimo de 50 puntos.</a:t>
            </a:r>
          </a:p>
          <a:p>
            <a:pPr algn="just"/>
            <a:endParaRPr lang="es-AR" sz="1400" b="1" dirty="0">
              <a:solidFill>
                <a:schemeClr val="tx1">
                  <a:lumMod val="85000"/>
                  <a:lumOff val="15000"/>
                </a:schemeClr>
              </a:solidFill>
              <a:latin typeface="Encode Sans"/>
              <a:cs typeface="Arial" pitchFamily="34" charset="0"/>
            </a:endParaRPr>
          </a:p>
          <a:p>
            <a:pPr marL="285750" indent="-285750" algn="just">
              <a:buFont typeface="Wingdings" pitchFamily="2" charset="2"/>
              <a:buChar char="§"/>
            </a:pPr>
            <a:r>
              <a:rPr lang="es-AR" sz="1400" dirty="0">
                <a:solidFill>
                  <a:schemeClr val="tx1">
                    <a:lumMod val="85000"/>
                    <a:lumOff val="15000"/>
                  </a:schemeClr>
                </a:solidFill>
                <a:latin typeface="Encode Sans"/>
                <a:cs typeface="Arial" pitchFamily="34" charset="0"/>
              </a:rPr>
              <a:t>Se establecerá un orden de mérito delimitando un cupo mínimo de entre </a:t>
            </a:r>
            <a:r>
              <a:rPr lang="es-AR" sz="1400" b="1" dirty="0" smtClean="0">
                <a:solidFill>
                  <a:schemeClr val="tx1">
                    <a:lumMod val="85000"/>
                    <a:lumOff val="15000"/>
                  </a:schemeClr>
                </a:solidFill>
                <a:latin typeface="Encode Sans"/>
                <a:cs typeface="Arial" pitchFamily="34" charset="0"/>
              </a:rPr>
              <a:t>cuatro proyectos</a:t>
            </a:r>
            <a:r>
              <a:rPr lang="es-AR" sz="1400" dirty="0" smtClean="0">
                <a:solidFill>
                  <a:schemeClr val="tx1">
                    <a:lumMod val="85000"/>
                    <a:lumOff val="15000"/>
                  </a:schemeClr>
                </a:solidFill>
                <a:latin typeface="Encode Sans"/>
                <a:cs typeface="Arial" pitchFamily="34" charset="0"/>
              </a:rPr>
              <a:t> seleccionados por formato para </a:t>
            </a:r>
            <a:r>
              <a:rPr lang="es-AR" sz="1400" dirty="0">
                <a:solidFill>
                  <a:schemeClr val="tx1">
                    <a:lumMod val="85000"/>
                    <a:lumOff val="15000"/>
                  </a:schemeClr>
                </a:solidFill>
                <a:latin typeface="Encode Sans"/>
                <a:cs typeface="Arial" pitchFamily="34" charset="0"/>
              </a:rPr>
              <a:t>cada </a:t>
            </a:r>
            <a:r>
              <a:rPr lang="es-AR" sz="1400" b="1" dirty="0">
                <a:solidFill>
                  <a:schemeClr val="tx1">
                    <a:lumMod val="85000"/>
                    <a:lumOff val="15000"/>
                  </a:schemeClr>
                </a:solidFill>
                <a:latin typeface="Encode Sans"/>
                <a:cs typeface="Arial" pitchFamily="34" charset="0"/>
              </a:rPr>
              <a:t>región.</a:t>
            </a:r>
          </a:p>
          <a:p>
            <a:pPr algn="just"/>
            <a:endParaRPr lang="es-AR" sz="1400" b="1" dirty="0">
              <a:solidFill>
                <a:schemeClr val="tx1">
                  <a:lumMod val="85000"/>
                  <a:lumOff val="15000"/>
                </a:schemeClr>
              </a:solidFill>
              <a:latin typeface="Encode Sans"/>
              <a:cs typeface="Arial" pitchFamily="34" charset="0"/>
            </a:endParaRPr>
          </a:p>
          <a:p>
            <a:pPr marL="285750" indent="-285750" algn="just">
              <a:buFont typeface="Wingdings" pitchFamily="2" charset="2"/>
              <a:buChar char="§"/>
            </a:pPr>
            <a:r>
              <a:rPr lang="es-AR" sz="1400" dirty="0">
                <a:solidFill>
                  <a:schemeClr val="tx1">
                    <a:lumMod val="85000"/>
                    <a:lumOff val="15000"/>
                  </a:schemeClr>
                </a:solidFill>
                <a:latin typeface="Encode Sans"/>
                <a:cs typeface="Arial" pitchFamily="34" charset="0"/>
              </a:rPr>
              <a:t>Para los restantes proyectos, se seguirá elaborando un Orden de Mérito </a:t>
            </a:r>
            <a:r>
              <a:rPr lang="es-AR" sz="1400" dirty="0" smtClean="0">
                <a:solidFill>
                  <a:schemeClr val="tx1">
                    <a:lumMod val="85000"/>
                    <a:lumOff val="15000"/>
                  </a:schemeClr>
                </a:solidFill>
                <a:latin typeface="Encode Sans"/>
                <a:cs typeface="Arial" pitchFamily="34" charset="0"/>
              </a:rPr>
              <a:t>hasta </a:t>
            </a:r>
            <a:r>
              <a:rPr lang="es-AR" sz="1400" dirty="0">
                <a:solidFill>
                  <a:schemeClr val="tx1">
                    <a:lumMod val="85000"/>
                    <a:lumOff val="15000"/>
                  </a:schemeClr>
                </a:solidFill>
                <a:latin typeface="Encode Sans"/>
                <a:cs typeface="Arial" pitchFamily="34" charset="0"/>
              </a:rPr>
              <a:t>llegar a la totalidad del monto afectado para </a:t>
            </a:r>
            <a:r>
              <a:rPr lang="es-AR" sz="1400" dirty="0" smtClean="0">
                <a:solidFill>
                  <a:schemeClr val="tx1">
                    <a:lumMod val="85000"/>
                    <a:lumOff val="15000"/>
                  </a:schemeClr>
                </a:solidFill>
                <a:latin typeface="Encode Sans"/>
                <a:cs typeface="Arial" pitchFamily="34" charset="0"/>
              </a:rPr>
              <a:t>la Línea.</a:t>
            </a:r>
            <a:endParaRPr lang="es-AR" sz="1400" dirty="0">
              <a:solidFill>
                <a:schemeClr val="tx1">
                  <a:lumMod val="85000"/>
                  <a:lumOff val="15000"/>
                </a:schemeClr>
              </a:solidFill>
              <a:latin typeface="Encode Sans"/>
              <a:cs typeface="Arial" pitchFamily="34" charset="0"/>
            </a:endParaRPr>
          </a:p>
          <a:p>
            <a:endParaRPr lang="es-AR" dirty="0"/>
          </a:p>
        </p:txBody>
      </p:sp>
    </p:spTree>
    <p:extLst>
      <p:ext uri="{BB962C8B-B14F-4D97-AF65-F5344CB8AC3E}">
        <p14:creationId xmlns:p14="http://schemas.microsoft.com/office/powerpoint/2010/main" val="3203565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57200" y="0"/>
            <a:ext cx="8229600" cy="1143000"/>
          </a:xfrm>
        </p:spPr>
        <p:txBody>
          <a:bodyPr>
            <a:normAutofit/>
          </a:bodyPr>
          <a:lstStyle/>
          <a:p>
            <a:r>
              <a:rPr lang="es-AR" sz="1800" b="1" dirty="0" smtClean="0">
                <a:solidFill>
                  <a:srgbClr val="2C3796"/>
                </a:solidFill>
                <a:latin typeface="Encode Sans ExtraBold" pitchFamily="2" charset="0"/>
              </a:rPr>
              <a:t>LÍNEA </a:t>
            </a:r>
            <a:r>
              <a:rPr lang="es-AR" sz="1800" b="1" dirty="0">
                <a:solidFill>
                  <a:srgbClr val="2C3796"/>
                </a:solidFill>
                <a:latin typeface="Encode Sans ExtraBold" pitchFamily="2" charset="0"/>
              </a:rPr>
              <a:t>T</a:t>
            </a:r>
            <a:r>
              <a:rPr lang="es-AR" sz="1800" b="1" dirty="0" smtClean="0">
                <a:solidFill>
                  <a:srgbClr val="2C3796"/>
                </a:solidFill>
                <a:latin typeface="Encode Sans ExtraBold" pitchFamily="2" charset="0"/>
              </a:rPr>
              <a:t> 2023| CRONOGRAMA</a:t>
            </a:r>
            <a:endParaRPr lang="es-AR" sz="1800" b="1" dirty="0">
              <a:solidFill>
                <a:srgbClr val="2C3796"/>
              </a:solidFill>
              <a:latin typeface="Encode Sans ExtraBold" pitchFamily="2" charset="0"/>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graphicFrame>
        <p:nvGraphicFramePr>
          <p:cNvPr id="6" name="5 Tabla"/>
          <p:cNvGraphicFramePr>
            <a:graphicFrameLocks noGrp="1"/>
          </p:cNvGraphicFramePr>
          <p:nvPr>
            <p:extLst>
              <p:ext uri="{D42A27DB-BD31-4B8C-83A1-F6EECF244321}">
                <p14:modId xmlns:p14="http://schemas.microsoft.com/office/powerpoint/2010/main" val="562391505"/>
              </p:ext>
            </p:extLst>
          </p:nvPr>
        </p:nvGraphicFramePr>
        <p:xfrm>
          <a:off x="1151620" y="1593014"/>
          <a:ext cx="6840760" cy="3518597"/>
        </p:xfrm>
        <a:graphic>
          <a:graphicData uri="http://schemas.openxmlformats.org/drawingml/2006/table">
            <a:tbl>
              <a:tblPr firstRow="1" firstCol="1" bandRow="1">
                <a:tableStyleId>{5C22544A-7EE6-4342-B048-85BDC9FD1C3A}</a:tableStyleId>
              </a:tblPr>
              <a:tblGrid>
                <a:gridCol w="3427047"/>
                <a:gridCol w="3413713"/>
              </a:tblGrid>
              <a:tr h="290183">
                <a:tc gridSpan="2">
                  <a:txBody>
                    <a:bodyPr/>
                    <a:lstStyle/>
                    <a:p>
                      <a:pPr algn="ctr">
                        <a:lnSpc>
                          <a:spcPct val="115000"/>
                        </a:lnSpc>
                        <a:spcAft>
                          <a:spcPts val="0"/>
                        </a:spcAft>
                      </a:pPr>
                      <a:r>
                        <a:rPr lang="es-AR" sz="1600" dirty="0">
                          <a:solidFill>
                            <a:schemeClr val="tx1"/>
                          </a:solidFill>
                          <a:effectLst/>
                        </a:rPr>
                        <a:t>CRONOGRAMA LÍNEA </a:t>
                      </a:r>
                      <a:r>
                        <a:rPr lang="es-AR" sz="1600" dirty="0" smtClean="0">
                          <a:solidFill>
                            <a:schemeClr val="tx1"/>
                          </a:solidFill>
                          <a:effectLst/>
                        </a:rPr>
                        <a:t>T 2023</a:t>
                      </a:r>
                      <a:endParaRPr lang="es-AR" sz="1400" dirty="0">
                        <a:solidFill>
                          <a:schemeClr val="tx1"/>
                        </a:solidFill>
                        <a:effectLst/>
                        <a:latin typeface="Calibri"/>
                        <a:ea typeface="Times New Roman"/>
                        <a:cs typeface="Times New Roman"/>
                      </a:endParaRPr>
                    </a:p>
                  </a:txBody>
                  <a:tcPr marL="68580" marR="68580" marT="0" marB="0">
                    <a:noFill/>
                  </a:tcPr>
                </a:tc>
                <a:tc hMerge="1">
                  <a:txBody>
                    <a:bodyPr/>
                    <a:lstStyle/>
                    <a:p>
                      <a:endParaRPr lang="es-AR"/>
                    </a:p>
                  </a:txBody>
                  <a:tcPr/>
                </a:tc>
              </a:tr>
              <a:tr h="290183">
                <a:tc>
                  <a:txBody>
                    <a:bodyPr/>
                    <a:lstStyle/>
                    <a:p>
                      <a:pPr algn="ctr">
                        <a:lnSpc>
                          <a:spcPct val="115000"/>
                        </a:lnSpc>
                        <a:spcAft>
                          <a:spcPts val="0"/>
                        </a:spcAft>
                      </a:pPr>
                      <a:r>
                        <a:rPr lang="es-AR" sz="1400" dirty="0">
                          <a:solidFill>
                            <a:schemeClr val="tx1"/>
                          </a:solidFill>
                          <a:effectLst/>
                        </a:rPr>
                        <a:t>ACTIVIDAD</a:t>
                      </a:r>
                      <a:endParaRPr lang="es-AR" sz="1200" dirty="0">
                        <a:solidFill>
                          <a:schemeClr val="tx1"/>
                        </a:solidFill>
                        <a:effectLst/>
                        <a:latin typeface="Calibri"/>
                        <a:ea typeface="Times New Roman"/>
                        <a:cs typeface="Times New Roman"/>
                      </a:endParaRPr>
                    </a:p>
                  </a:txBody>
                  <a:tcPr marL="68580" marR="68580" marT="0" marB="0">
                    <a:noFill/>
                  </a:tcPr>
                </a:tc>
                <a:tc>
                  <a:txBody>
                    <a:bodyPr/>
                    <a:lstStyle/>
                    <a:p>
                      <a:pPr algn="ctr">
                        <a:lnSpc>
                          <a:spcPct val="115000"/>
                        </a:lnSpc>
                        <a:spcAft>
                          <a:spcPts val="0"/>
                        </a:spcAft>
                      </a:pPr>
                      <a:r>
                        <a:rPr lang="es-AR" sz="1400" b="1" dirty="0">
                          <a:solidFill>
                            <a:schemeClr val="tx1"/>
                          </a:solidFill>
                          <a:effectLst/>
                        </a:rPr>
                        <a:t>FECHA</a:t>
                      </a:r>
                      <a:endParaRPr lang="es-AR" sz="1200" b="1" dirty="0">
                        <a:solidFill>
                          <a:schemeClr val="tx1"/>
                        </a:solidFill>
                        <a:effectLst/>
                        <a:latin typeface="Calibri"/>
                        <a:ea typeface="Times New Roman"/>
                        <a:cs typeface="Times New Roman"/>
                      </a:endParaRPr>
                    </a:p>
                  </a:txBody>
                  <a:tcPr marL="68580" marR="68580" marT="0" marB="0">
                    <a:noFill/>
                  </a:tcPr>
                </a:tc>
              </a:tr>
              <a:tr h="290183">
                <a:tc>
                  <a:txBody>
                    <a:bodyPr/>
                    <a:lstStyle/>
                    <a:p>
                      <a:pPr algn="ctr">
                        <a:lnSpc>
                          <a:spcPct val="115000"/>
                        </a:lnSpc>
                        <a:spcAft>
                          <a:spcPts val="0"/>
                        </a:spcAft>
                      </a:pPr>
                      <a:r>
                        <a:rPr lang="es-AR" sz="1200" b="1" dirty="0">
                          <a:solidFill>
                            <a:schemeClr val="bg1"/>
                          </a:solidFill>
                          <a:effectLst/>
                        </a:rPr>
                        <a:t>Apertura Inscripción</a:t>
                      </a:r>
                      <a:endParaRPr lang="es-AR" sz="1100" b="1" dirty="0">
                        <a:solidFill>
                          <a:schemeClr val="bg1"/>
                        </a:solidFill>
                        <a:effectLst/>
                        <a:latin typeface="Calibri"/>
                        <a:ea typeface="Times New Roman"/>
                        <a:cs typeface="Times New Roman"/>
                      </a:endParaRPr>
                    </a:p>
                  </a:txBody>
                  <a:tcPr marL="68580" marR="68580" marT="0" marB="0">
                    <a:solidFill>
                      <a:srgbClr val="BC1253"/>
                    </a:solidFill>
                  </a:tcPr>
                </a:tc>
                <a:tc>
                  <a:txBody>
                    <a:bodyPr/>
                    <a:lstStyle/>
                    <a:p>
                      <a:pPr algn="ctr">
                        <a:lnSpc>
                          <a:spcPct val="115000"/>
                        </a:lnSpc>
                        <a:spcAft>
                          <a:spcPts val="0"/>
                        </a:spcAft>
                      </a:pPr>
                      <a:r>
                        <a:rPr lang="es-AR" sz="1200" b="1" dirty="0" smtClean="0">
                          <a:solidFill>
                            <a:schemeClr val="bg1"/>
                          </a:solidFill>
                          <a:effectLst/>
                        </a:rPr>
                        <a:t>17/07/2023 </a:t>
                      </a:r>
                      <a:endParaRPr lang="es-AR" sz="1100" b="1" dirty="0">
                        <a:solidFill>
                          <a:schemeClr val="bg1"/>
                        </a:solidFill>
                        <a:effectLst/>
                        <a:latin typeface="Calibri"/>
                        <a:ea typeface="Times New Roman"/>
                        <a:cs typeface="Times New Roman"/>
                      </a:endParaRPr>
                    </a:p>
                  </a:txBody>
                  <a:tcPr marL="68580" marR="68580" marT="0" marB="0">
                    <a:solidFill>
                      <a:srgbClr val="BC1253"/>
                    </a:solidFill>
                  </a:tcPr>
                </a:tc>
              </a:tr>
              <a:tr h="313635">
                <a:tc>
                  <a:txBody>
                    <a:bodyPr/>
                    <a:lstStyle/>
                    <a:p>
                      <a:pPr algn="ctr">
                        <a:lnSpc>
                          <a:spcPct val="115000"/>
                        </a:lnSpc>
                        <a:spcAft>
                          <a:spcPts val="0"/>
                        </a:spcAft>
                      </a:pPr>
                      <a:r>
                        <a:rPr lang="es-AR" sz="1200" b="1" dirty="0">
                          <a:solidFill>
                            <a:schemeClr val="bg1"/>
                          </a:solidFill>
                          <a:effectLst/>
                        </a:rPr>
                        <a:t>Cierre Inscripción</a:t>
                      </a:r>
                      <a:endParaRPr lang="es-AR" sz="1100" b="1" dirty="0">
                        <a:solidFill>
                          <a:schemeClr val="bg1"/>
                        </a:solidFill>
                        <a:effectLst/>
                        <a:latin typeface="Calibri"/>
                        <a:ea typeface="Times New Roman"/>
                        <a:cs typeface="Times New Roman"/>
                      </a:endParaRPr>
                    </a:p>
                  </a:txBody>
                  <a:tcPr marL="68580" marR="68580" marT="0" marB="0">
                    <a:solidFill>
                      <a:srgbClr val="BC1253"/>
                    </a:solidFill>
                  </a:tcPr>
                </a:tc>
                <a:tc>
                  <a:txBody>
                    <a:bodyPr/>
                    <a:lstStyle/>
                    <a:p>
                      <a:pPr algn="ctr">
                        <a:lnSpc>
                          <a:spcPct val="115000"/>
                        </a:lnSpc>
                        <a:spcAft>
                          <a:spcPts val="0"/>
                        </a:spcAft>
                      </a:pPr>
                      <a:r>
                        <a:rPr lang="es-AR" sz="1200" b="1" dirty="0" smtClean="0">
                          <a:solidFill>
                            <a:schemeClr val="bg1"/>
                          </a:solidFill>
                          <a:effectLst/>
                        </a:rPr>
                        <a:t>21/08/2023</a:t>
                      </a:r>
                      <a:endParaRPr lang="es-AR" sz="1100" b="1" dirty="0">
                        <a:solidFill>
                          <a:schemeClr val="bg1"/>
                        </a:solidFill>
                        <a:effectLst/>
                        <a:latin typeface="Calibri"/>
                        <a:ea typeface="Times New Roman"/>
                        <a:cs typeface="Times New Roman"/>
                      </a:endParaRPr>
                    </a:p>
                  </a:txBody>
                  <a:tcPr marL="68580" marR="68580" marT="0" marB="0">
                    <a:solidFill>
                      <a:srgbClr val="BC1253"/>
                    </a:solidFill>
                  </a:tcPr>
                </a:tc>
              </a:tr>
              <a:tr h="290183">
                <a:tc>
                  <a:txBody>
                    <a:bodyPr/>
                    <a:lstStyle/>
                    <a:p>
                      <a:pPr algn="ctr">
                        <a:lnSpc>
                          <a:spcPct val="115000"/>
                        </a:lnSpc>
                        <a:spcAft>
                          <a:spcPts val="0"/>
                        </a:spcAft>
                      </a:pPr>
                      <a:r>
                        <a:rPr lang="es-AR" sz="1200" b="0" dirty="0">
                          <a:solidFill>
                            <a:schemeClr val="tx1"/>
                          </a:solidFill>
                          <a:effectLst/>
                        </a:rPr>
                        <a:t>Informe de Admisibilidad DNFYD</a:t>
                      </a:r>
                      <a:endParaRPr lang="es-AR" sz="1100" b="0" dirty="0">
                        <a:solidFill>
                          <a:schemeClr val="tx1"/>
                        </a:solidFill>
                        <a:effectLst/>
                        <a:latin typeface="Calibri"/>
                        <a:ea typeface="Times New Roman"/>
                        <a:cs typeface="Times New Roman"/>
                      </a:endParaRPr>
                    </a:p>
                  </a:txBody>
                  <a:tcPr marL="68580" marR="68580" marT="0" marB="0">
                    <a:noFill/>
                  </a:tcPr>
                </a:tc>
                <a:tc>
                  <a:txBody>
                    <a:bodyPr/>
                    <a:lstStyle/>
                    <a:p>
                      <a:pPr algn="ctr">
                        <a:lnSpc>
                          <a:spcPct val="115000"/>
                        </a:lnSpc>
                        <a:spcAft>
                          <a:spcPts val="0"/>
                        </a:spcAft>
                      </a:pPr>
                      <a:r>
                        <a:rPr lang="es-AR" sz="1200" b="0" dirty="0" smtClean="0">
                          <a:solidFill>
                            <a:schemeClr val="tx1"/>
                          </a:solidFill>
                          <a:effectLst/>
                        </a:rPr>
                        <a:t>30 días hábiles del cierre de la inscripción</a:t>
                      </a:r>
                      <a:endParaRPr lang="es-AR" sz="1100" b="0" dirty="0">
                        <a:solidFill>
                          <a:schemeClr val="tx1"/>
                        </a:solidFill>
                        <a:effectLst/>
                        <a:latin typeface="Calibri"/>
                        <a:ea typeface="Times New Roman"/>
                        <a:cs typeface="Times New Roman"/>
                      </a:endParaRPr>
                    </a:p>
                  </a:txBody>
                  <a:tcPr marL="68580" marR="68580" marT="0" marB="0">
                    <a:noFill/>
                  </a:tcPr>
                </a:tc>
              </a:tr>
              <a:tr h="339198">
                <a:tc>
                  <a:txBody>
                    <a:bodyPr/>
                    <a:lstStyle/>
                    <a:p>
                      <a:pPr algn="ctr">
                        <a:lnSpc>
                          <a:spcPct val="115000"/>
                        </a:lnSpc>
                        <a:spcAft>
                          <a:spcPts val="0"/>
                        </a:spcAft>
                      </a:pPr>
                      <a:r>
                        <a:rPr lang="es-AR" sz="1200" b="0" dirty="0" smtClean="0">
                          <a:solidFill>
                            <a:schemeClr val="tx1"/>
                          </a:solidFill>
                          <a:effectLst/>
                        </a:rPr>
                        <a:t>Convocatoria al Comité de Evaluación</a:t>
                      </a:r>
                      <a:endParaRPr lang="es-AR" sz="1100" b="0" dirty="0">
                        <a:solidFill>
                          <a:schemeClr val="tx1"/>
                        </a:solidFill>
                        <a:effectLst/>
                        <a:latin typeface="Calibri"/>
                        <a:ea typeface="Times New Roman"/>
                        <a:cs typeface="Times New Roman"/>
                      </a:endParaRPr>
                    </a:p>
                  </a:txBody>
                  <a:tcPr marL="68580" marR="68580" marT="0" marB="0">
                    <a:noFill/>
                  </a:tcPr>
                </a:tc>
                <a:tc>
                  <a:txBody>
                    <a:bodyPr/>
                    <a:lstStyle/>
                    <a:p>
                      <a:pPr algn="ctr">
                        <a:lnSpc>
                          <a:spcPct val="115000"/>
                        </a:lnSpc>
                        <a:spcAft>
                          <a:spcPts val="0"/>
                        </a:spcAft>
                      </a:pPr>
                      <a:r>
                        <a:rPr lang="es-AR" sz="1200" b="0" dirty="0" smtClean="0">
                          <a:solidFill>
                            <a:schemeClr val="tx1"/>
                          </a:solidFill>
                          <a:effectLst/>
                        </a:rPr>
                        <a:t>5 días hábiles de la elaboración del Informe de</a:t>
                      </a:r>
                    </a:p>
                    <a:p>
                      <a:pPr algn="ctr">
                        <a:lnSpc>
                          <a:spcPct val="115000"/>
                        </a:lnSpc>
                        <a:spcAft>
                          <a:spcPts val="0"/>
                        </a:spcAft>
                      </a:pPr>
                      <a:r>
                        <a:rPr lang="es-AR" sz="1200" b="0" dirty="0" smtClean="0">
                          <a:solidFill>
                            <a:schemeClr val="tx1"/>
                          </a:solidFill>
                          <a:effectLst/>
                        </a:rPr>
                        <a:t>Admisibilidad</a:t>
                      </a:r>
                      <a:endParaRPr lang="es-AR" sz="1100" b="0" dirty="0">
                        <a:solidFill>
                          <a:schemeClr val="tx1"/>
                        </a:solidFill>
                        <a:effectLst/>
                        <a:latin typeface="Calibri"/>
                        <a:ea typeface="Times New Roman"/>
                        <a:cs typeface="Times New Roman"/>
                      </a:endParaRPr>
                    </a:p>
                  </a:txBody>
                  <a:tcPr marL="68580" marR="68580" marT="0" marB="0">
                    <a:noFill/>
                  </a:tcPr>
                </a:tc>
              </a:tr>
              <a:tr h="290183">
                <a:tc>
                  <a:txBody>
                    <a:bodyPr/>
                    <a:lstStyle/>
                    <a:p>
                      <a:pPr algn="ctr">
                        <a:lnSpc>
                          <a:spcPct val="115000"/>
                        </a:lnSpc>
                        <a:spcAft>
                          <a:spcPts val="0"/>
                        </a:spcAft>
                      </a:pPr>
                      <a:r>
                        <a:rPr lang="es-AR" sz="1200" b="0" dirty="0" smtClean="0">
                          <a:solidFill>
                            <a:schemeClr val="tx1"/>
                          </a:solidFill>
                          <a:effectLst/>
                        </a:rPr>
                        <a:t>Anuncio de la resolución de ganadores</a:t>
                      </a:r>
                      <a:endParaRPr lang="es-AR" sz="1100" b="0" dirty="0">
                        <a:solidFill>
                          <a:schemeClr val="tx1"/>
                        </a:solidFill>
                        <a:effectLst/>
                        <a:latin typeface="Calibri"/>
                        <a:ea typeface="Times New Roman"/>
                        <a:cs typeface="Times New Roman"/>
                      </a:endParaRPr>
                    </a:p>
                  </a:txBody>
                  <a:tcPr marL="68580" marR="68580" marT="0" marB="0">
                    <a:noFill/>
                  </a:tcPr>
                </a:tc>
                <a:tc>
                  <a:txBody>
                    <a:bodyPr/>
                    <a:lstStyle/>
                    <a:p>
                      <a:pPr algn="ctr">
                        <a:lnSpc>
                          <a:spcPct val="115000"/>
                        </a:lnSpc>
                        <a:spcAft>
                          <a:spcPts val="0"/>
                        </a:spcAft>
                      </a:pPr>
                      <a:r>
                        <a:rPr lang="es-AR" sz="1200" b="0" dirty="0" smtClean="0">
                          <a:solidFill>
                            <a:schemeClr val="tx1"/>
                          </a:solidFill>
                          <a:effectLst/>
                        </a:rPr>
                        <a:t>15  días hábiles de la convocatoria del Comité de Evaluación</a:t>
                      </a:r>
                      <a:endParaRPr lang="es-AR" sz="1100" b="0" dirty="0">
                        <a:solidFill>
                          <a:schemeClr val="tx1"/>
                        </a:solidFill>
                        <a:effectLst/>
                        <a:latin typeface="Calibri"/>
                        <a:ea typeface="Times New Roman"/>
                        <a:cs typeface="Times New Roman"/>
                      </a:endParaRPr>
                    </a:p>
                  </a:txBody>
                  <a:tcPr marL="68580" marR="68580" marT="0" marB="0">
                    <a:noFill/>
                  </a:tcPr>
                </a:tc>
              </a:tr>
              <a:tr h="396786">
                <a:tc>
                  <a:txBody>
                    <a:bodyPr/>
                    <a:lstStyle/>
                    <a:p>
                      <a:pPr algn="ctr">
                        <a:lnSpc>
                          <a:spcPct val="115000"/>
                        </a:lnSpc>
                        <a:spcAft>
                          <a:spcPts val="0"/>
                        </a:spcAft>
                      </a:pPr>
                      <a:r>
                        <a:rPr lang="es-AR" sz="1200" b="1" dirty="0" smtClean="0">
                          <a:solidFill>
                            <a:schemeClr val="bg1"/>
                          </a:solidFill>
                          <a:effectLst/>
                        </a:rPr>
                        <a:t>Entrega del primer  desembolso</a:t>
                      </a:r>
                      <a:endParaRPr lang="es-AR" sz="1100" b="1" dirty="0">
                        <a:solidFill>
                          <a:schemeClr val="bg1"/>
                        </a:solidFill>
                        <a:effectLst/>
                        <a:latin typeface="Calibri"/>
                        <a:ea typeface="Times New Roman"/>
                        <a:cs typeface="Times New Roman"/>
                      </a:endParaRPr>
                    </a:p>
                  </a:txBody>
                  <a:tcPr marL="68580" marR="68580" marT="0" marB="0">
                    <a:solidFill>
                      <a:srgbClr val="BC1253"/>
                    </a:solidFill>
                  </a:tcPr>
                </a:tc>
                <a:tc>
                  <a:txBody>
                    <a:bodyPr/>
                    <a:lstStyle/>
                    <a:p>
                      <a:pPr algn="ctr">
                        <a:lnSpc>
                          <a:spcPct val="115000"/>
                        </a:lnSpc>
                        <a:spcAft>
                          <a:spcPts val="0"/>
                        </a:spcAft>
                      </a:pPr>
                      <a:r>
                        <a:rPr lang="es-AR" sz="1200" b="1" dirty="0" smtClean="0">
                          <a:solidFill>
                            <a:schemeClr val="bg1"/>
                          </a:solidFill>
                          <a:effectLst/>
                        </a:rPr>
                        <a:t>10 días hábiles desde la firma del Convenio</a:t>
                      </a:r>
                      <a:endParaRPr lang="es-AR" sz="1100" b="1" dirty="0">
                        <a:solidFill>
                          <a:schemeClr val="bg1"/>
                        </a:solidFill>
                        <a:effectLst/>
                        <a:latin typeface="Calibri"/>
                        <a:ea typeface="Times New Roman"/>
                        <a:cs typeface="Times New Roman"/>
                      </a:endParaRPr>
                    </a:p>
                  </a:txBody>
                  <a:tcPr marL="68580" marR="68580" marT="0" marB="0">
                    <a:solidFill>
                      <a:srgbClr val="BC1253"/>
                    </a:solidFill>
                  </a:tcPr>
                </a:tc>
              </a:tr>
              <a:tr h="290183">
                <a:tc>
                  <a:txBody>
                    <a:bodyPr/>
                    <a:lstStyle/>
                    <a:p>
                      <a:pPr algn="ctr">
                        <a:lnSpc>
                          <a:spcPct val="115000"/>
                        </a:lnSpc>
                        <a:spcAft>
                          <a:spcPts val="0"/>
                        </a:spcAft>
                      </a:pPr>
                      <a:r>
                        <a:rPr lang="es-AR" sz="1200" b="0" dirty="0" smtClean="0">
                          <a:solidFill>
                            <a:schemeClr val="tx1"/>
                          </a:solidFill>
                          <a:effectLst/>
                        </a:rPr>
                        <a:t>Tiempo total estimado del proyecto</a:t>
                      </a:r>
                      <a:endParaRPr lang="es-AR" sz="1100" b="0" dirty="0">
                        <a:solidFill>
                          <a:schemeClr val="tx1"/>
                        </a:solidFill>
                        <a:effectLst/>
                        <a:latin typeface="Calibri"/>
                        <a:ea typeface="Times New Roman"/>
                        <a:cs typeface="Times New Roman"/>
                      </a:endParaRPr>
                    </a:p>
                  </a:txBody>
                  <a:tcPr marL="68580" marR="68580" marT="0" marB="0">
                    <a:noFill/>
                  </a:tcPr>
                </a:tc>
                <a:tc>
                  <a:txBody>
                    <a:bodyPr/>
                    <a:lstStyle/>
                    <a:p>
                      <a:pPr algn="ctr">
                        <a:lnSpc>
                          <a:spcPct val="115000"/>
                        </a:lnSpc>
                        <a:spcAft>
                          <a:spcPts val="0"/>
                        </a:spcAft>
                      </a:pPr>
                      <a:r>
                        <a:rPr lang="es-AR" sz="1200" b="0" dirty="0" smtClean="0">
                          <a:solidFill>
                            <a:schemeClr val="tx1"/>
                          </a:solidFill>
                          <a:effectLst/>
                        </a:rPr>
                        <a:t>120  días corridos del primer o único desembolso, según corresponda.</a:t>
                      </a:r>
                      <a:endParaRPr lang="es-AR" sz="1100" b="0" dirty="0">
                        <a:solidFill>
                          <a:schemeClr val="tx1"/>
                        </a:solidFill>
                        <a:effectLst/>
                        <a:latin typeface="Calibri"/>
                        <a:ea typeface="Times New Roman"/>
                        <a:cs typeface="Times New Roman"/>
                      </a:endParaRPr>
                    </a:p>
                  </a:txBody>
                  <a:tcPr marL="68580" marR="68580" marT="0" marB="0">
                    <a:noFill/>
                  </a:tcPr>
                </a:tc>
              </a:tr>
              <a:tr h="290183">
                <a:tc>
                  <a:txBody>
                    <a:bodyPr/>
                    <a:lstStyle/>
                    <a:p>
                      <a:pPr algn="ctr">
                        <a:lnSpc>
                          <a:spcPct val="115000"/>
                        </a:lnSpc>
                        <a:spcAft>
                          <a:spcPts val="0"/>
                        </a:spcAft>
                      </a:pPr>
                      <a:r>
                        <a:rPr lang="es-AR" sz="1200" b="0" dirty="0" smtClean="0">
                          <a:solidFill>
                            <a:schemeClr val="tx1"/>
                          </a:solidFill>
                          <a:effectLst/>
                        </a:rPr>
                        <a:t>Rendición del Proyecto</a:t>
                      </a:r>
                      <a:endParaRPr lang="es-AR" sz="1100" b="0" dirty="0">
                        <a:solidFill>
                          <a:schemeClr val="tx1"/>
                        </a:solidFill>
                        <a:effectLst/>
                        <a:latin typeface="Calibri"/>
                        <a:ea typeface="Times New Roman"/>
                        <a:cs typeface="Times New Roman"/>
                      </a:endParaRPr>
                    </a:p>
                  </a:txBody>
                  <a:tcPr marL="68580" marR="68580" marT="0" marB="0">
                    <a:noFill/>
                  </a:tcPr>
                </a:tc>
                <a:tc>
                  <a:txBody>
                    <a:bodyPr/>
                    <a:lstStyle/>
                    <a:p>
                      <a:pPr algn="ctr">
                        <a:lnSpc>
                          <a:spcPct val="115000"/>
                        </a:lnSpc>
                        <a:spcAft>
                          <a:spcPts val="0"/>
                        </a:spcAft>
                      </a:pPr>
                      <a:r>
                        <a:rPr lang="es-AR" sz="1100" b="0" dirty="0" smtClean="0">
                          <a:solidFill>
                            <a:schemeClr val="tx1"/>
                          </a:solidFill>
                          <a:effectLst/>
                          <a:latin typeface="Calibri"/>
                          <a:ea typeface="Times New Roman"/>
                          <a:cs typeface="Times New Roman"/>
                        </a:rPr>
                        <a:t>Posterior a los  120  días corridos de haber percibido</a:t>
                      </a:r>
                      <a:r>
                        <a:rPr lang="es-AR" sz="1100" b="0" baseline="0" dirty="0" smtClean="0">
                          <a:solidFill>
                            <a:schemeClr val="tx1"/>
                          </a:solidFill>
                          <a:effectLst/>
                          <a:latin typeface="Calibri"/>
                          <a:ea typeface="Times New Roman"/>
                          <a:cs typeface="Times New Roman"/>
                        </a:rPr>
                        <a:t> el primer desembolso.</a:t>
                      </a:r>
                      <a:endParaRPr lang="es-AR" sz="1100" b="0" dirty="0">
                        <a:solidFill>
                          <a:schemeClr val="tx1"/>
                        </a:solidFill>
                        <a:effectLst/>
                        <a:latin typeface="Calibri"/>
                        <a:ea typeface="Times New Roman"/>
                        <a:cs typeface="Times New Roman"/>
                      </a:endParaRPr>
                    </a:p>
                  </a:txBody>
                  <a:tcPr marL="68580" marR="68580" marT="0" marB="0">
                    <a:noFill/>
                  </a:tcPr>
                </a:tc>
              </a:tr>
            </a:tbl>
          </a:graphicData>
        </a:graphic>
      </p:graphicFrame>
    </p:spTree>
    <p:extLst>
      <p:ext uri="{BB962C8B-B14F-4D97-AF65-F5344CB8AC3E}">
        <p14:creationId xmlns:p14="http://schemas.microsoft.com/office/powerpoint/2010/main" val="2996493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374848" y="260648"/>
            <a:ext cx="8229600" cy="1143000"/>
          </a:xfrm>
        </p:spPr>
        <p:txBody>
          <a:bodyPr>
            <a:normAutofit/>
          </a:bodyPr>
          <a:lstStyle/>
          <a:p>
            <a:r>
              <a:rPr lang="es-AR" sz="1800" b="1" dirty="0" smtClean="0">
                <a:solidFill>
                  <a:srgbClr val="2C3796"/>
                </a:solidFill>
                <a:latin typeface="Encode Sans ExtraBold" pitchFamily="2" charset="0"/>
              </a:rPr>
              <a:t>LÍNEA T 2023| ENTREGA DE MATERIALES E INFORMES</a:t>
            </a:r>
            <a:endParaRPr lang="es-AR" sz="1800" b="1" dirty="0">
              <a:solidFill>
                <a:srgbClr val="2C3796"/>
              </a:solidFill>
              <a:latin typeface="Encode Sans ExtraBold" pitchFamily="2" charset="0"/>
            </a:endParaRPr>
          </a:p>
        </p:txBody>
      </p:sp>
      <p:sp>
        <p:nvSpPr>
          <p:cNvPr id="7" name="1 Título"/>
          <p:cNvSpPr txBox="1">
            <a:spLocks/>
          </p:cNvSpPr>
          <p:nvPr/>
        </p:nvSpPr>
        <p:spPr>
          <a:xfrm>
            <a:off x="611560" y="1052736"/>
            <a:ext cx="7992888" cy="5040560"/>
          </a:xfrm>
          <a:prstGeom prst="rect">
            <a:avLst/>
          </a:prstGeom>
        </p:spPr>
        <p:txBody>
          <a:bodyPr vert="horz" lIns="91440" tIns="45720" rIns="91440" bIns="45720" numCol="1" rtlCol="0" anchor="ctr">
            <a:noAutofit/>
          </a:bodyPr>
          <a:lstStyle/>
          <a:p>
            <a:pPr marL="171450" indent="-171450" algn="just">
              <a:lnSpc>
                <a:spcPct val="150000"/>
              </a:lnSpc>
              <a:buFont typeface="Arial" pitchFamily="34" charset="0"/>
              <a:buChar char="•"/>
            </a:pPr>
            <a:r>
              <a:rPr lang="es-AR" sz="1200" b="1" dirty="0">
                <a:solidFill>
                  <a:schemeClr val="tx1">
                    <a:lumMod val="65000"/>
                    <a:lumOff val="35000"/>
                  </a:schemeClr>
                </a:solidFill>
                <a:latin typeface="Encode Sans Medium" pitchFamily="2" charset="0"/>
                <a:ea typeface="+mj-ea"/>
                <a:cs typeface="+mj-cs"/>
              </a:rPr>
              <a:t>Formatos radiofónicos: </a:t>
            </a:r>
            <a:r>
              <a:rPr lang="es-AR" sz="1200" dirty="0">
                <a:solidFill>
                  <a:schemeClr val="tx1">
                    <a:lumMod val="65000"/>
                    <a:lumOff val="35000"/>
                  </a:schemeClr>
                </a:solidFill>
                <a:latin typeface="Encode Sans Medium" pitchFamily="2" charset="0"/>
                <a:ea typeface="+mj-ea"/>
                <a:cs typeface="+mj-cs"/>
              </a:rPr>
              <a:t>Copia digital de la producción completa, en formato Audio estéreo con </a:t>
            </a:r>
            <a:r>
              <a:rPr lang="es-AR" sz="1200" dirty="0" err="1">
                <a:solidFill>
                  <a:schemeClr val="tx1">
                    <a:lumMod val="65000"/>
                    <a:lumOff val="35000"/>
                  </a:schemeClr>
                </a:solidFill>
                <a:latin typeface="Encode Sans Medium" pitchFamily="2" charset="0"/>
                <a:ea typeface="+mj-ea"/>
                <a:cs typeface="+mj-cs"/>
              </a:rPr>
              <a:t>Codec</a:t>
            </a:r>
            <a:endParaRPr lang="es-AR" sz="1200" dirty="0">
              <a:solidFill>
                <a:schemeClr val="tx1">
                  <a:lumMod val="65000"/>
                  <a:lumOff val="35000"/>
                </a:schemeClr>
              </a:solidFill>
              <a:latin typeface="Encode Sans Medium" pitchFamily="2" charset="0"/>
              <a:ea typeface="+mj-ea"/>
              <a:cs typeface="+mj-cs"/>
            </a:endParaRPr>
          </a:p>
          <a:p>
            <a:pPr algn="just">
              <a:lnSpc>
                <a:spcPct val="150000"/>
              </a:lnSpc>
            </a:pPr>
            <a:r>
              <a:rPr lang="es-AR" sz="1200" dirty="0">
                <a:solidFill>
                  <a:schemeClr val="tx1">
                    <a:lumMod val="65000"/>
                    <a:lumOff val="35000"/>
                  </a:schemeClr>
                </a:solidFill>
                <a:latin typeface="Encode Sans Medium" pitchFamily="2" charset="0"/>
                <a:ea typeface="+mj-ea"/>
                <a:cs typeface="+mj-cs"/>
              </a:rPr>
              <a:t>MPEG-2 Layer3, AAC, HE-AAC a una tasa de bits mínima de 256 kbps a 44100 KHz., Archivo </a:t>
            </a:r>
            <a:r>
              <a:rPr lang="es-AR" sz="1200" dirty="0" smtClean="0">
                <a:solidFill>
                  <a:schemeClr val="tx1">
                    <a:lumMod val="65000"/>
                    <a:lumOff val="35000"/>
                  </a:schemeClr>
                </a:solidFill>
                <a:latin typeface="Encode Sans Medium" pitchFamily="2" charset="0"/>
                <a:ea typeface="+mj-ea"/>
                <a:cs typeface="+mj-cs"/>
              </a:rPr>
              <a:t>en </a:t>
            </a:r>
            <a:r>
              <a:rPr lang="es-AR" sz="1200" dirty="0" err="1" smtClean="0">
                <a:solidFill>
                  <a:schemeClr val="tx1">
                    <a:lumMod val="65000"/>
                    <a:lumOff val="35000"/>
                  </a:schemeClr>
                </a:solidFill>
                <a:latin typeface="Encode Sans Medium" pitchFamily="2" charset="0"/>
                <a:ea typeface="+mj-ea"/>
                <a:cs typeface="+mj-cs"/>
              </a:rPr>
              <a:t>wrapper</a:t>
            </a:r>
            <a:r>
              <a:rPr lang="es-AR" sz="1200" dirty="0" smtClean="0">
                <a:solidFill>
                  <a:schemeClr val="tx1">
                    <a:lumMod val="65000"/>
                    <a:lumOff val="35000"/>
                  </a:schemeClr>
                </a:solidFill>
                <a:latin typeface="Encode Sans Medium" pitchFamily="2" charset="0"/>
                <a:ea typeface="+mj-ea"/>
                <a:cs typeface="+mj-cs"/>
              </a:rPr>
              <a:t>/contenedor </a:t>
            </a:r>
            <a:r>
              <a:rPr lang="es-AR" sz="1200" dirty="0">
                <a:solidFill>
                  <a:schemeClr val="tx1">
                    <a:lumMod val="65000"/>
                    <a:lumOff val="35000"/>
                  </a:schemeClr>
                </a:solidFill>
                <a:latin typeface="Encode Sans Medium" pitchFamily="2" charset="0"/>
                <a:ea typeface="+mj-ea"/>
                <a:cs typeface="+mj-cs"/>
              </a:rPr>
              <a:t>*.mp3, *.</a:t>
            </a:r>
            <a:r>
              <a:rPr lang="es-AR" sz="1200" dirty="0" err="1">
                <a:solidFill>
                  <a:schemeClr val="tx1">
                    <a:lumMod val="65000"/>
                    <a:lumOff val="35000"/>
                  </a:schemeClr>
                </a:solidFill>
                <a:latin typeface="Encode Sans Medium" pitchFamily="2" charset="0"/>
                <a:ea typeface="+mj-ea"/>
                <a:cs typeface="+mj-cs"/>
              </a:rPr>
              <a:t>mkv</a:t>
            </a:r>
            <a:r>
              <a:rPr lang="es-AR" sz="1200" dirty="0">
                <a:solidFill>
                  <a:schemeClr val="tx1">
                    <a:lumMod val="65000"/>
                    <a:lumOff val="35000"/>
                  </a:schemeClr>
                </a:solidFill>
                <a:latin typeface="Encode Sans Medium" pitchFamily="2" charset="0"/>
                <a:ea typeface="+mj-ea"/>
                <a:cs typeface="+mj-cs"/>
              </a:rPr>
              <a:t>, *.</a:t>
            </a:r>
            <a:r>
              <a:rPr lang="es-AR" sz="1200" dirty="0" err="1">
                <a:solidFill>
                  <a:schemeClr val="tx1">
                    <a:lumMod val="65000"/>
                    <a:lumOff val="35000"/>
                  </a:schemeClr>
                </a:solidFill>
                <a:latin typeface="Encode Sans Medium" pitchFamily="2" charset="0"/>
                <a:ea typeface="+mj-ea"/>
                <a:cs typeface="+mj-cs"/>
              </a:rPr>
              <a:t>wma</a:t>
            </a:r>
            <a:r>
              <a:rPr lang="es-AR" sz="1200" dirty="0">
                <a:solidFill>
                  <a:schemeClr val="tx1">
                    <a:lumMod val="65000"/>
                    <a:lumOff val="35000"/>
                  </a:schemeClr>
                </a:solidFill>
                <a:latin typeface="Encode Sans Medium" pitchFamily="2" charset="0"/>
                <a:ea typeface="+mj-ea"/>
                <a:cs typeface="+mj-cs"/>
              </a:rPr>
              <a:t>; en soporte de </a:t>
            </a:r>
            <a:r>
              <a:rPr lang="es-AR" sz="1200" dirty="0" err="1">
                <a:solidFill>
                  <a:schemeClr val="tx1">
                    <a:lumMod val="65000"/>
                    <a:lumOff val="35000"/>
                  </a:schemeClr>
                </a:solidFill>
                <a:latin typeface="Encode Sans Medium" pitchFamily="2" charset="0"/>
                <a:ea typeface="+mj-ea"/>
                <a:cs typeface="+mj-cs"/>
              </a:rPr>
              <a:t>pendrives</a:t>
            </a:r>
            <a:r>
              <a:rPr lang="es-AR" sz="1200" dirty="0">
                <a:solidFill>
                  <a:schemeClr val="tx1">
                    <a:lumMod val="65000"/>
                    <a:lumOff val="35000"/>
                  </a:schemeClr>
                </a:solidFill>
                <a:latin typeface="Encode Sans Medium" pitchFamily="2" charset="0"/>
                <a:ea typeface="+mj-ea"/>
                <a:cs typeface="+mj-cs"/>
              </a:rPr>
              <a:t> o disco externo. En caso de que el formato de trabajo sea diferente y con características similares o superiores al expresado anteriormente, podrán presentarlo en dicho formato, previa verificación y autorización del ENACOM;</a:t>
            </a:r>
          </a:p>
          <a:p>
            <a:pPr marL="171450" indent="-171450" algn="just">
              <a:lnSpc>
                <a:spcPct val="150000"/>
              </a:lnSpc>
              <a:buFont typeface="Arial" pitchFamily="34" charset="0"/>
              <a:buChar char="•"/>
            </a:pPr>
            <a:r>
              <a:rPr lang="es-AR" sz="1200" b="1" dirty="0">
                <a:solidFill>
                  <a:schemeClr val="tx1">
                    <a:lumMod val="65000"/>
                    <a:lumOff val="35000"/>
                  </a:schemeClr>
                </a:solidFill>
                <a:latin typeface="Encode Sans Medium" pitchFamily="2" charset="0"/>
                <a:ea typeface="+mj-ea"/>
                <a:cs typeface="+mj-cs"/>
              </a:rPr>
              <a:t>Formatos audiovisuales: </a:t>
            </a:r>
            <a:r>
              <a:rPr lang="es-AR" sz="1200" dirty="0">
                <a:solidFill>
                  <a:schemeClr val="tx1">
                    <a:lumMod val="65000"/>
                    <a:lumOff val="35000"/>
                  </a:schemeClr>
                </a:solidFill>
                <a:latin typeface="Encode Sans Medium" pitchFamily="2" charset="0"/>
                <a:ea typeface="+mj-ea"/>
                <a:cs typeface="+mj-cs"/>
              </a:rPr>
              <a:t>Copia digital de la producción completa con compresión H.264, </a:t>
            </a:r>
            <a:r>
              <a:rPr lang="es-AR" sz="1200" dirty="0" smtClean="0">
                <a:solidFill>
                  <a:schemeClr val="tx1">
                    <a:lumMod val="65000"/>
                    <a:lumOff val="35000"/>
                  </a:schemeClr>
                </a:solidFill>
                <a:latin typeface="Encode Sans Medium" pitchFamily="2" charset="0"/>
                <a:ea typeface="+mj-ea"/>
                <a:cs typeface="+mj-cs"/>
              </a:rPr>
              <a:t>Resolución FULL </a:t>
            </a:r>
            <a:r>
              <a:rPr lang="es-AR" sz="1200" dirty="0">
                <a:solidFill>
                  <a:schemeClr val="tx1">
                    <a:lumMod val="65000"/>
                    <a:lumOff val="35000"/>
                  </a:schemeClr>
                </a:solidFill>
                <a:latin typeface="Encode Sans Medium" pitchFamily="2" charset="0"/>
                <a:ea typeface="+mj-ea"/>
                <a:cs typeface="+mj-cs"/>
              </a:rPr>
              <a:t>HD (1920 X 1080), Perfil "</a:t>
            </a:r>
            <a:r>
              <a:rPr lang="es-AR" sz="1200" dirty="0" err="1">
                <a:solidFill>
                  <a:schemeClr val="tx1">
                    <a:lumMod val="65000"/>
                    <a:lumOff val="35000"/>
                  </a:schemeClr>
                </a:solidFill>
                <a:latin typeface="Encode Sans Medium" pitchFamily="2" charset="0"/>
                <a:ea typeface="+mj-ea"/>
                <a:cs typeface="+mj-cs"/>
              </a:rPr>
              <a:t>Main</a:t>
            </a:r>
            <a:r>
              <a:rPr lang="es-AR" sz="1200" dirty="0">
                <a:solidFill>
                  <a:schemeClr val="tx1">
                    <a:lumMod val="65000"/>
                    <a:lumOff val="35000"/>
                  </a:schemeClr>
                </a:solidFill>
                <a:latin typeface="Encode Sans Medium" pitchFamily="2" charset="0"/>
                <a:ea typeface="+mj-ea"/>
                <a:cs typeface="+mj-cs"/>
              </a:rPr>
              <a:t> </a:t>
            </a:r>
            <a:r>
              <a:rPr lang="es-AR" sz="1200" dirty="0" err="1">
                <a:solidFill>
                  <a:schemeClr val="tx1">
                    <a:lumMod val="65000"/>
                    <a:lumOff val="35000"/>
                  </a:schemeClr>
                </a:solidFill>
                <a:latin typeface="Encode Sans Medium" pitchFamily="2" charset="0"/>
                <a:ea typeface="+mj-ea"/>
                <a:cs typeface="+mj-cs"/>
              </a:rPr>
              <a:t>Profile</a:t>
            </a:r>
            <a:r>
              <a:rPr lang="es-AR" sz="1200" dirty="0">
                <a:solidFill>
                  <a:schemeClr val="tx1">
                    <a:lumMod val="65000"/>
                    <a:lumOff val="35000"/>
                  </a:schemeClr>
                </a:solidFill>
                <a:latin typeface="Encode Sans Medium" pitchFamily="2" charset="0"/>
                <a:ea typeface="+mj-ea"/>
                <a:cs typeface="+mj-cs"/>
              </a:rPr>
              <a:t>", Nivel (</a:t>
            </a:r>
            <a:r>
              <a:rPr lang="es-AR" sz="1200" dirty="0" err="1">
                <a:solidFill>
                  <a:schemeClr val="tx1">
                    <a:lumMod val="65000"/>
                    <a:lumOff val="35000"/>
                  </a:schemeClr>
                </a:solidFill>
                <a:latin typeface="Encode Sans Medium" pitchFamily="2" charset="0"/>
                <a:ea typeface="+mj-ea"/>
                <a:cs typeface="+mj-cs"/>
              </a:rPr>
              <a:t>Level</a:t>
            </a:r>
            <a:r>
              <a:rPr lang="es-AR" sz="1200" dirty="0">
                <a:solidFill>
                  <a:schemeClr val="tx1">
                    <a:lumMod val="65000"/>
                    <a:lumOff val="35000"/>
                  </a:schemeClr>
                </a:solidFill>
                <a:latin typeface="Encode Sans Medium" pitchFamily="2" charset="0"/>
                <a:ea typeface="+mj-ea"/>
                <a:cs typeface="+mj-cs"/>
              </a:rPr>
              <a:t>) 4 o 4.1, mínimo @20Mbps CBR (Muestreo </a:t>
            </a:r>
            <a:r>
              <a:rPr lang="es-AR" sz="1200" dirty="0" smtClean="0">
                <a:solidFill>
                  <a:schemeClr val="tx1">
                    <a:lumMod val="65000"/>
                    <a:lumOff val="35000"/>
                  </a:schemeClr>
                </a:solidFill>
                <a:latin typeface="Encode Sans Medium" pitchFamily="2" charset="0"/>
                <a:ea typeface="+mj-ea"/>
                <a:cs typeface="+mj-cs"/>
              </a:rPr>
              <a:t>de Croma </a:t>
            </a:r>
            <a:r>
              <a:rPr lang="es-AR" sz="1200" dirty="0">
                <a:solidFill>
                  <a:schemeClr val="tx1">
                    <a:lumMod val="65000"/>
                    <a:lumOff val="35000"/>
                  </a:schemeClr>
                </a:solidFill>
                <a:latin typeface="Encode Sans Medium" pitchFamily="2" charset="0"/>
                <a:ea typeface="+mj-ea"/>
                <a:cs typeface="+mj-cs"/>
              </a:rPr>
              <a:t>4:2:0); Audio estéreo con </a:t>
            </a:r>
            <a:r>
              <a:rPr lang="es-AR" sz="1200" dirty="0" err="1">
                <a:solidFill>
                  <a:schemeClr val="tx1">
                    <a:lumMod val="65000"/>
                    <a:lumOff val="35000"/>
                  </a:schemeClr>
                </a:solidFill>
                <a:latin typeface="Encode Sans Medium" pitchFamily="2" charset="0"/>
                <a:ea typeface="+mj-ea"/>
                <a:cs typeface="+mj-cs"/>
              </a:rPr>
              <a:t>Codec</a:t>
            </a:r>
            <a:r>
              <a:rPr lang="es-AR" sz="1200" dirty="0">
                <a:solidFill>
                  <a:schemeClr val="tx1">
                    <a:lumMod val="65000"/>
                    <a:lumOff val="35000"/>
                  </a:schemeClr>
                </a:solidFill>
                <a:latin typeface="Encode Sans Medium" pitchFamily="2" charset="0"/>
                <a:ea typeface="+mj-ea"/>
                <a:cs typeface="+mj-cs"/>
              </a:rPr>
              <a:t> AAC, HE-AAC a una tasa de bits mínima de 256 kbps a 44100 KHz. </a:t>
            </a:r>
            <a:r>
              <a:rPr lang="es-AR" sz="1200" dirty="0" smtClean="0">
                <a:solidFill>
                  <a:schemeClr val="tx1">
                    <a:lumMod val="65000"/>
                    <a:lumOff val="35000"/>
                  </a:schemeClr>
                </a:solidFill>
                <a:latin typeface="Encode Sans Medium" pitchFamily="2" charset="0"/>
                <a:ea typeface="+mj-ea"/>
                <a:cs typeface="+mj-cs"/>
              </a:rPr>
              <a:t>O PCM </a:t>
            </a:r>
            <a:r>
              <a:rPr lang="es-AR" sz="1200" dirty="0">
                <a:solidFill>
                  <a:schemeClr val="tx1">
                    <a:lumMod val="65000"/>
                    <a:lumOff val="35000"/>
                  </a:schemeClr>
                </a:solidFill>
                <a:latin typeface="Encode Sans Medium" pitchFamily="2" charset="0"/>
                <a:ea typeface="+mj-ea"/>
                <a:cs typeface="+mj-cs"/>
              </a:rPr>
              <a:t>16 bits mínimos a 44.1 KHz. Archivo en </a:t>
            </a:r>
            <a:r>
              <a:rPr lang="es-AR" sz="1200" dirty="0" err="1">
                <a:solidFill>
                  <a:schemeClr val="tx1">
                    <a:lumMod val="65000"/>
                    <a:lumOff val="35000"/>
                  </a:schemeClr>
                </a:solidFill>
                <a:latin typeface="Encode Sans Medium" pitchFamily="2" charset="0"/>
                <a:ea typeface="+mj-ea"/>
                <a:cs typeface="+mj-cs"/>
              </a:rPr>
              <a:t>wrapper</a:t>
            </a:r>
            <a:r>
              <a:rPr lang="es-AR" sz="1200" dirty="0">
                <a:solidFill>
                  <a:schemeClr val="tx1">
                    <a:lumMod val="65000"/>
                    <a:lumOff val="35000"/>
                  </a:schemeClr>
                </a:solidFill>
                <a:latin typeface="Encode Sans Medium" pitchFamily="2" charset="0"/>
                <a:ea typeface="+mj-ea"/>
                <a:cs typeface="+mj-cs"/>
              </a:rPr>
              <a:t>/contenedor *.mp4 o *.</a:t>
            </a:r>
            <a:r>
              <a:rPr lang="es-AR" sz="1200" dirty="0" err="1">
                <a:solidFill>
                  <a:schemeClr val="tx1">
                    <a:lumMod val="65000"/>
                    <a:lumOff val="35000"/>
                  </a:schemeClr>
                </a:solidFill>
                <a:latin typeface="Encode Sans Medium" pitchFamily="2" charset="0"/>
                <a:ea typeface="+mj-ea"/>
                <a:cs typeface="+mj-cs"/>
              </a:rPr>
              <a:t>mkv</a:t>
            </a:r>
            <a:r>
              <a:rPr lang="es-AR" sz="1200" dirty="0">
                <a:solidFill>
                  <a:schemeClr val="tx1">
                    <a:lumMod val="65000"/>
                    <a:lumOff val="35000"/>
                  </a:schemeClr>
                </a:solidFill>
                <a:latin typeface="Encode Sans Medium" pitchFamily="2" charset="0"/>
                <a:ea typeface="+mj-ea"/>
                <a:cs typeface="+mj-cs"/>
              </a:rPr>
              <a:t>; en soporte </a:t>
            </a:r>
            <a:r>
              <a:rPr lang="es-AR" sz="1200" dirty="0" err="1">
                <a:solidFill>
                  <a:schemeClr val="tx1">
                    <a:lumMod val="65000"/>
                    <a:lumOff val="35000"/>
                  </a:schemeClr>
                </a:solidFill>
                <a:latin typeface="Encode Sans Medium" pitchFamily="2" charset="0"/>
                <a:ea typeface="+mj-ea"/>
                <a:cs typeface="+mj-cs"/>
              </a:rPr>
              <a:t>pendrives</a:t>
            </a:r>
            <a:r>
              <a:rPr lang="es-AR" sz="1200" dirty="0">
                <a:solidFill>
                  <a:schemeClr val="tx1">
                    <a:lumMod val="65000"/>
                    <a:lumOff val="35000"/>
                  </a:schemeClr>
                </a:solidFill>
                <a:latin typeface="Encode Sans Medium" pitchFamily="2" charset="0"/>
                <a:ea typeface="+mj-ea"/>
                <a:cs typeface="+mj-cs"/>
              </a:rPr>
              <a:t> o disco externo. En caso de que el formato de trabajo sea diferente y con características similares o superiores al expresado arriba (como por ejemplo XDCAM EX o AVCHD), podrán presentarlo en dicho formato, </a:t>
            </a:r>
            <a:r>
              <a:rPr lang="es-AR" sz="1200" dirty="0" smtClean="0">
                <a:solidFill>
                  <a:schemeClr val="tx1">
                    <a:lumMod val="65000"/>
                    <a:lumOff val="35000"/>
                  </a:schemeClr>
                </a:solidFill>
                <a:latin typeface="Encode Sans Medium" pitchFamily="2" charset="0"/>
                <a:ea typeface="+mj-ea"/>
                <a:cs typeface="+mj-cs"/>
              </a:rPr>
              <a:t>previa verificación </a:t>
            </a:r>
            <a:r>
              <a:rPr lang="es-AR" sz="1200" dirty="0">
                <a:solidFill>
                  <a:schemeClr val="tx1">
                    <a:lumMod val="65000"/>
                    <a:lumOff val="35000"/>
                  </a:schemeClr>
                </a:solidFill>
                <a:latin typeface="Encode Sans Medium" pitchFamily="2" charset="0"/>
                <a:ea typeface="+mj-ea"/>
                <a:cs typeface="+mj-cs"/>
              </a:rPr>
              <a:t>y autorización del ENACOM.</a:t>
            </a:r>
          </a:p>
          <a:p>
            <a:endParaRPr lang="es-AR" sz="1400" dirty="0"/>
          </a:p>
          <a:p>
            <a:pPr marL="171450" lvl="0" indent="-171450" algn="just">
              <a:lnSpc>
                <a:spcPct val="150000"/>
              </a:lnSpc>
              <a:spcBef>
                <a:spcPct val="0"/>
              </a:spcBef>
              <a:buFont typeface="Arial" pitchFamily="34" charset="0"/>
              <a:buChar char="•"/>
            </a:pPr>
            <a:r>
              <a:rPr lang="es-AR" sz="1200" b="1" dirty="0" smtClean="0">
                <a:solidFill>
                  <a:schemeClr val="tx1">
                    <a:lumMod val="65000"/>
                    <a:lumOff val="35000"/>
                  </a:schemeClr>
                </a:solidFill>
                <a:latin typeface="Encode Sans Medium" pitchFamily="2" charset="0"/>
                <a:ea typeface="+mj-ea"/>
                <a:cs typeface="+mj-cs"/>
              </a:rPr>
              <a:t>Se </a:t>
            </a:r>
            <a:r>
              <a:rPr lang="es-AR" sz="1200" b="1" dirty="0">
                <a:solidFill>
                  <a:schemeClr val="tx1">
                    <a:lumMod val="65000"/>
                    <a:lumOff val="35000"/>
                  </a:schemeClr>
                </a:solidFill>
                <a:latin typeface="Encode Sans Medium" pitchFamily="2" charset="0"/>
                <a:ea typeface="+mj-ea"/>
                <a:cs typeface="+mj-cs"/>
              </a:rPr>
              <a:t>aceptarán copias digitales en servicios de almacenamiento virtual (nube). Las copias digitales en</a:t>
            </a:r>
          </a:p>
          <a:p>
            <a:pPr lvl="0" algn="just">
              <a:lnSpc>
                <a:spcPct val="150000"/>
              </a:lnSpc>
              <a:spcBef>
                <a:spcPct val="0"/>
              </a:spcBef>
            </a:pPr>
            <a:r>
              <a:rPr lang="es-AR" sz="1200" b="1" dirty="0">
                <a:solidFill>
                  <a:schemeClr val="tx1">
                    <a:lumMod val="65000"/>
                    <a:lumOff val="35000"/>
                  </a:schemeClr>
                </a:solidFill>
                <a:latin typeface="Encode Sans Medium" pitchFamily="2" charset="0"/>
                <a:ea typeface="+mj-ea"/>
                <a:cs typeface="+mj-cs"/>
              </a:rPr>
              <a:t>servicios de almacenamiento en la nube a utilizar serán: Google Drive o </a:t>
            </a:r>
            <a:r>
              <a:rPr lang="es-AR" sz="1200" b="1" dirty="0" err="1" smtClean="0">
                <a:solidFill>
                  <a:schemeClr val="tx1">
                    <a:lumMod val="65000"/>
                    <a:lumOff val="35000"/>
                  </a:schemeClr>
                </a:solidFill>
                <a:latin typeface="Encode Sans Medium" pitchFamily="2" charset="0"/>
                <a:ea typeface="+mj-ea"/>
                <a:cs typeface="+mj-cs"/>
              </a:rPr>
              <a:t>Dropbox</a:t>
            </a:r>
            <a:r>
              <a:rPr lang="es-AR" sz="1200" b="1" dirty="0" smtClean="0">
                <a:solidFill>
                  <a:schemeClr val="tx1">
                    <a:lumMod val="65000"/>
                    <a:lumOff val="35000"/>
                  </a:schemeClr>
                </a:solidFill>
                <a:latin typeface="Encode Sans Medium" pitchFamily="2" charset="0"/>
                <a:ea typeface="+mj-ea"/>
                <a:cs typeface="+mj-cs"/>
              </a:rPr>
              <a:t>. En ningún </a:t>
            </a:r>
            <a:r>
              <a:rPr lang="es-AR" sz="1200" b="1" dirty="0">
                <a:solidFill>
                  <a:schemeClr val="tx1">
                    <a:lumMod val="65000"/>
                    <a:lumOff val="35000"/>
                  </a:schemeClr>
                </a:solidFill>
                <a:latin typeface="Encode Sans Medium" pitchFamily="2" charset="0"/>
                <a:ea typeface="+mj-ea"/>
                <a:cs typeface="+mj-cs"/>
              </a:rPr>
              <a:t>caso suplantarán </a:t>
            </a:r>
            <a:r>
              <a:rPr lang="es-AR" sz="1200" b="1" dirty="0" smtClean="0">
                <a:solidFill>
                  <a:schemeClr val="tx1">
                    <a:lumMod val="65000"/>
                    <a:lumOff val="35000"/>
                  </a:schemeClr>
                </a:solidFill>
                <a:latin typeface="Encode Sans Medium" pitchFamily="2" charset="0"/>
                <a:ea typeface="+mj-ea"/>
                <a:cs typeface="+mj-cs"/>
              </a:rPr>
              <a:t>la presentación </a:t>
            </a:r>
            <a:r>
              <a:rPr lang="es-AR" sz="1200" b="1" dirty="0">
                <a:solidFill>
                  <a:schemeClr val="tx1">
                    <a:lumMod val="65000"/>
                    <a:lumOff val="35000"/>
                  </a:schemeClr>
                </a:solidFill>
                <a:latin typeface="Encode Sans Medium" pitchFamily="2" charset="0"/>
                <a:ea typeface="+mj-ea"/>
                <a:cs typeface="+mj-cs"/>
              </a:rPr>
              <a:t>física de la copia digital </a:t>
            </a:r>
            <a:r>
              <a:rPr lang="es-AR" sz="1200" b="1" dirty="0" smtClean="0">
                <a:solidFill>
                  <a:schemeClr val="tx1">
                    <a:lumMod val="65000"/>
                    <a:lumOff val="35000"/>
                  </a:schemeClr>
                </a:solidFill>
                <a:latin typeface="Encode Sans Medium" pitchFamily="2" charset="0"/>
                <a:ea typeface="+mj-ea"/>
                <a:cs typeface="+mj-cs"/>
              </a:rPr>
              <a:t>solicitada.</a:t>
            </a:r>
            <a:endParaRPr lang="es-AR" sz="1200" b="1" dirty="0">
              <a:solidFill>
                <a:schemeClr val="tx1">
                  <a:lumMod val="65000"/>
                  <a:lumOff val="35000"/>
                </a:schemeClr>
              </a:solidFill>
              <a:latin typeface="Encode Sans Medium" pitchFamily="2" charset="0"/>
              <a:ea typeface="+mj-ea"/>
              <a:cs typeface="+mj-cs"/>
            </a:endParaRPr>
          </a:p>
          <a:p>
            <a:pPr marL="171450" lvl="0" indent="-171450" algn="just">
              <a:lnSpc>
                <a:spcPct val="150000"/>
              </a:lnSpc>
              <a:spcBef>
                <a:spcPct val="0"/>
              </a:spcBef>
              <a:buFont typeface="Arial" pitchFamily="34" charset="0"/>
              <a:buChar char="•"/>
            </a:pPr>
            <a:r>
              <a:rPr lang="es-AR" sz="1200" b="1" dirty="0" smtClean="0">
                <a:solidFill>
                  <a:schemeClr val="tx1">
                    <a:lumMod val="65000"/>
                    <a:lumOff val="35000"/>
                  </a:schemeClr>
                </a:solidFill>
                <a:latin typeface="Encode Sans Medium" pitchFamily="2" charset="0"/>
                <a:ea typeface="+mj-ea"/>
                <a:cs typeface="+mj-cs"/>
              </a:rPr>
              <a:t>Informe </a:t>
            </a:r>
            <a:r>
              <a:rPr lang="es-AR" sz="1200" b="1" dirty="0">
                <a:solidFill>
                  <a:schemeClr val="tx1">
                    <a:lumMod val="65000"/>
                    <a:lumOff val="35000"/>
                  </a:schemeClr>
                </a:solidFill>
                <a:latin typeface="Encode Sans Medium" pitchFamily="2" charset="0"/>
                <a:ea typeface="+mj-ea"/>
                <a:cs typeface="+mj-cs"/>
              </a:rPr>
              <a:t>Final </a:t>
            </a:r>
            <a:r>
              <a:rPr lang="es-AR" sz="1200" dirty="0">
                <a:solidFill>
                  <a:schemeClr val="tx1">
                    <a:lumMod val="65000"/>
                    <a:lumOff val="35000"/>
                  </a:schemeClr>
                </a:solidFill>
                <a:latin typeface="Encode Sans Medium" pitchFamily="2" charset="0"/>
                <a:ea typeface="+mj-ea"/>
                <a:cs typeface="+mj-cs"/>
              </a:rPr>
              <a:t>en el cual el concursante describirá los resultados alcanzados con la ejecución del proyecto y</a:t>
            </a:r>
          </a:p>
          <a:p>
            <a:pPr lvl="0" algn="just">
              <a:lnSpc>
                <a:spcPct val="150000"/>
              </a:lnSpc>
              <a:spcBef>
                <a:spcPct val="0"/>
              </a:spcBef>
            </a:pPr>
            <a:r>
              <a:rPr lang="es-AR" sz="1200" dirty="0">
                <a:solidFill>
                  <a:schemeClr val="tx1">
                    <a:lumMod val="65000"/>
                    <a:lumOff val="35000"/>
                  </a:schemeClr>
                </a:solidFill>
                <a:latin typeface="Encode Sans Medium" pitchFamily="2" charset="0"/>
                <a:ea typeface="+mj-ea"/>
                <a:cs typeface="+mj-cs"/>
              </a:rPr>
              <a:t>el cumplimiento o no de los objetivos propuestos previos a su realización. Adicionalmente al Informe Final, deberá presentarse la Ficha técnica de la </a:t>
            </a:r>
            <a:r>
              <a:rPr lang="es-AR" sz="1200" dirty="0" smtClean="0">
                <a:solidFill>
                  <a:schemeClr val="tx1">
                    <a:lumMod val="65000"/>
                    <a:lumOff val="35000"/>
                  </a:schemeClr>
                </a:solidFill>
                <a:latin typeface="Encode Sans Medium" pitchFamily="2" charset="0"/>
                <a:ea typeface="+mj-ea"/>
                <a:cs typeface="+mj-cs"/>
              </a:rPr>
              <a:t>realización que </a:t>
            </a:r>
            <a:r>
              <a:rPr lang="es-AR" sz="1200" dirty="0">
                <a:solidFill>
                  <a:schemeClr val="tx1">
                    <a:lumMod val="65000"/>
                    <a:lumOff val="35000"/>
                  </a:schemeClr>
                </a:solidFill>
                <a:latin typeface="Encode Sans Medium" pitchFamily="2" charset="0"/>
                <a:ea typeface="+mj-ea"/>
                <a:cs typeface="+mj-cs"/>
              </a:rPr>
              <a:t>será provista por el ENACOM.</a:t>
            </a: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3242191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92" y="-16799"/>
            <a:ext cx="9144000" cy="6858000"/>
          </a:xfrm>
          <a:prstGeom prst="rect">
            <a:avLst/>
          </a:prstGeom>
        </p:spPr>
      </p:pic>
      <p:sp>
        <p:nvSpPr>
          <p:cNvPr id="2" name="1 Título"/>
          <p:cNvSpPr>
            <a:spLocks noGrp="1"/>
          </p:cNvSpPr>
          <p:nvPr>
            <p:ph type="title"/>
          </p:nvPr>
        </p:nvSpPr>
        <p:spPr>
          <a:xfrm>
            <a:off x="683568" y="1340768"/>
            <a:ext cx="7204954" cy="4176464"/>
          </a:xfrm>
          <a:ln>
            <a:solidFill>
              <a:srgbClr val="BC1253"/>
            </a:solidFill>
          </a:ln>
        </p:spPr>
        <p:txBody>
          <a:bodyPr>
            <a:normAutofit fontScale="90000"/>
          </a:bodyPr>
          <a:lstStyle/>
          <a:p>
            <a:r>
              <a:rPr lang="es-AR" sz="1800" dirty="0" smtClean="0">
                <a:solidFill>
                  <a:schemeClr val="tx1">
                    <a:lumMod val="85000"/>
                    <a:lumOff val="15000"/>
                  </a:schemeClr>
                </a:solidFill>
                <a:latin typeface="Encode Sans ExtraBold" pitchFamily="2" charset="0"/>
              </a:rPr>
              <a:t>Las organizaciones deberán presentar la </a:t>
            </a:r>
            <a:r>
              <a:rPr lang="es-AR" sz="1800" b="1" dirty="0" smtClean="0">
                <a:solidFill>
                  <a:schemeClr val="tx1">
                    <a:lumMod val="85000"/>
                    <a:lumOff val="15000"/>
                  </a:schemeClr>
                </a:solidFill>
                <a:latin typeface="Encode Sans ExtraBold" pitchFamily="2" charset="0"/>
              </a:rPr>
              <a:t>rendición</a:t>
            </a:r>
            <a:r>
              <a:rPr lang="es-AR" sz="1800" dirty="0" smtClean="0">
                <a:solidFill>
                  <a:schemeClr val="tx1">
                    <a:lumMod val="85000"/>
                    <a:lumOff val="15000"/>
                  </a:schemeClr>
                </a:solidFill>
                <a:latin typeface="Encode Sans ExtraBold" pitchFamily="2" charset="0"/>
              </a:rPr>
              <a:t> del subsidio a los  </a:t>
            </a:r>
            <a:r>
              <a:rPr lang="es-AR" sz="1800" b="1" dirty="0" smtClean="0">
                <a:solidFill>
                  <a:schemeClr val="tx1">
                    <a:lumMod val="85000"/>
                    <a:lumOff val="15000"/>
                  </a:schemeClr>
                </a:solidFill>
                <a:latin typeface="Encode Sans ExtraBold" pitchFamily="2" charset="0"/>
              </a:rPr>
              <a:t>120 días corridos </a:t>
            </a:r>
            <a:r>
              <a:rPr lang="es-AR" sz="1800" dirty="0" smtClean="0">
                <a:solidFill>
                  <a:schemeClr val="tx1">
                    <a:lumMod val="85000"/>
                    <a:lumOff val="15000"/>
                  </a:schemeClr>
                </a:solidFill>
                <a:latin typeface="Encode Sans ExtraBold" pitchFamily="2" charset="0"/>
              </a:rPr>
              <a:t>de percibido el primer desembolso, </a:t>
            </a:r>
            <a:br>
              <a:rPr lang="es-AR" sz="1800" dirty="0" smtClean="0">
                <a:solidFill>
                  <a:schemeClr val="tx1">
                    <a:lumMod val="85000"/>
                    <a:lumOff val="15000"/>
                  </a:schemeClr>
                </a:solidFill>
                <a:latin typeface="Encode Sans ExtraBold" pitchFamily="2" charset="0"/>
              </a:rPr>
            </a:br>
            <a:r>
              <a:rPr lang="es-AR" sz="1800" dirty="0">
                <a:solidFill>
                  <a:schemeClr val="tx1">
                    <a:lumMod val="85000"/>
                    <a:lumOff val="15000"/>
                  </a:schemeClr>
                </a:solidFill>
                <a:latin typeface="Encode Sans ExtraBold" pitchFamily="2" charset="0"/>
              </a:rPr>
              <a:t/>
            </a:r>
            <a:br>
              <a:rPr lang="es-AR" sz="1800" dirty="0">
                <a:solidFill>
                  <a:schemeClr val="tx1">
                    <a:lumMod val="85000"/>
                    <a:lumOff val="15000"/>
                  </a:schemeClr>
                </a:solidFill>
                <a:latin typeface="Encode Sans ExtraBold" pitchFamily="2" charset="0"/>
              </a:rPr>
            </a:br>
            <a:r>
              <a:rPr lang="es-AR" sz="1800" dirty="0">
                <a:solidFill>
                  <a:schemeClr val="tx1">
                    <a:lumMod val="85000"/>
                    <a:lumOff val="15000"/>
                  </a:schemeClr>
                </a:solidFill>
                <a:latin typeface="Encode Sans ExtraBold" pitchFamily="2" charset="0"/>
              </a:rPr>
              <a:t>El primer desembolso será del </a:t>
            </a:r>
            <a:r>
              <a:rPr lang="es-AR" sz="1800" b="1" dirty="0">
                <a:solidFill>
                  <a:schemeClr val="tx1">
                    <a:lumMod val="85000"/>
                    <a:lumOff val="15000"/>
                  </a:schemeClr>
                </a:solidFill>
                <a:latin typeface="Encode Sans ExtraBold" pitchFamily="2" charset="0"/>
              </a:rPr>
              <a:t>NOVENTA Y CINCO POR CIENTO (95%) </a:t>
            </a:r>
            <a:r>
              <a:rPr lang="es-AR" sz="1800" dirty="0">
                <a:solidFill>
                  <a:schemeClr val="tx1">
                    <a:lumMod val="85000"/>
                    <a:lumOff val="15000"/>
                  </a:schemeClr>
                </a:solidFill>
                <a:latin typeface="Encode Sans ExtraBold" pitchFamily="2" charset="0"/>
              </a:rPr>
              <a:t>del monto de </a:t>
            </a:r>
            <a:r>
              <a:rPr lang="es-AR" sz="1800" dirty="0" smtClean="0">
                <a:solidFill>
                  <a:schemeClr val="tx1">
                    <a:lumMod val="85000"/>
                    <a:lumOff val="15000"/>
                  </a:schemeClr>
                </a:solidFill>
                <a:latin typeface="Encode Sans ExtraBold" pitchFamily="2" charset="0"/>
              </a:rPr>
              <a:t>subsidio aprobado </a:t>
            </a:r>
            <a:r>
              <a:rPr lang="es-AR" sz="1800" dirty="0">
                <a:solidFill>
                  <a:schemeClr val="tx1">
                    <a:lumMod val="85000"/>
                    <a:lumOff val="15000"/>
                  </a:schemeClr>
                </a:solidFill>
                <a:latin typeface="Encode Sans ExtraBold" pitchFamily="2" charset="0"/>
              </a:rPr>
              <a:t>dentro de los DIEZ (10) días hábiles de la firma del </a:t>
            </a:r>
            <a:r>
              <a:rPr lang="es-AR" sz="1800" dirty="0" smtClean="0">
                <a:solidFill>
                  <a:schemeClr val="tx1">
                    <a:lumMod val="85000"/>
                    <a:lumOff val="15000"/>
                  </a:schemeClr>
                </a:solidFill>
                <a:latin typeface="Encode Sans ExtraBold" pitchFamily="2" charset="0"/>
              </a:rPr>
              <a:t>Convenio </a:t>
            </a:r>
            <a:r>
              <a:rPr lang="es-AR" sz="1800" i="1" dirty="0" smtClean="0">
                <a:solidFill>
                  <a:schemeClr val="tx1">
                    <a:lumMod val="85000"/>
                    <a:lumOff val="15000"/>
                  </a:schemeClr>
                </a:solidFill>
                <a:latin typeface="Encode Sans ExtraBold" pitchFamily="2" charset="0"/>
              </a:rPr>
              <a:t>(Es decir, si se aprobó un millón de pesos, el primer desembolso será de $ 950.000)</a:t>
            </a:r>
            <a:br>
              <a:rPr lang="es-AR" sz="1800" i="1" dirty="0" smtClean="0">
                <a:solidFill>
                  <a:schemeClr val="tx1">
                    <a:lumMod val="85000"/>
                    <a:lumOff val="15000"/>
                  </a:schemeClr>
                </a:solidFill>
                <a:latin typeface="Encode Sans ExtraBold" pitchFamily="2" charset="0"/>
              </a:rPr>
            </a:br>
            <a:r>
              <a:rPr lang="es-AR" sz="1800" dirty="0" smtClean="0">
                <a:solidFill>
                  <a:schemeClr val="tx1">
                    <a:lumMod val="85000"/>
                    <a:lumOff val="15000"/>
                  </a:schemeClr>
                </a:solidFill>
                <a:latin typeface="Encode Sans ExtraBold" pitchFamily="2" charset="0"/>
              </a:rPr>
              <a:t/>
            </a:r>
            <a:br>
              <a:rPr lang="es-AR" sz="1800" dirty="0" smtClean="0">
                <a:solidFill>
                  <a:schemeClr val="tx1">
                    <a:lumMod val="85000"/>
                    <a:lumOff val="15000"/>
                  </a:schemeClr>
                </a:solidFill>
                <a:latin typeface="Encode Sans ExtraBold" pitchFamily="2" charset="0"/>
              </a:rPr>
            </a:br>
            <a:r>
              <a:rPr lang="es-AR" sz="1800" dirty="0" smtClean="0">
                <a:solidFill>
                  <a:schemeClr val="tx1">
                    <a:lumMod val="85000"/>
                    <a:lumOff val="15000"/>
                  </a:schemeClr>
                </a:solidFill>
                <a:latin typeface="Encode Sans ExtraBold" pitchFamily="2" charset="0"/>
              </a:rPr>
              <a:t>La rendición corresponderá al </a:t>
            </a:r>
            <a:r>
              <a:rPr lang="es-AR" sz="1800" b="1" dirty="0" smtClean="0">
                <a:solidFill>
                  <a:schemeClr val="tx1">
                    <a:lumMod val="85000"/>
                    <a:lumOff val="15000"/>
                  </a:schemeClr>
                </a:solidFill>
                <a:latin typeface="Encode Sans ExtraBold" pitchFamily="2" charset="0"/>
              </a:rPr>
              <a:t>CIEN POR CIENTO (100%) </a:t>
            </a:r>
            <a:r>
              <a:rPr lang="es-AR" sz="1800" dirty="0" smtClean="0">
                <a:solidFill>
                  <a:schemeClr val="tx1">
                    <a:lumMod val="85000"/>
                    <a:lumOff val="15000"/>
                  </a:schemeClr>
                </a:solidFill>
                <a:latin typeface="Encode Sans ExtraBold" pitchFamily="2" charset="0"/>
              </a:rPr>
              <a:t>del monto total del proyecto aprobado, </a:t>
            </a:r>
            <a:r>
              <a:rPr lang="es-AR" sz="1800" i="1" dirty="0" smtClean="0">
                <a:solidFill>
                  <a:schemeClr val="tx1">
                    <a:lumMod val="85000"/>
                    <a:lumOff val="15000"/>
                  </a:schemeClr>
                </a:solidFill>
                <a:latin typeface="Encode Sans ExtraBold" pitchFamily="2" charset="0"/>
              </a:rPr>
              <a:t>(Es decir, si se aprobó un millón de pesos, se deberá rendir un millón de pesos)</a:t>
            </a:r>
            <a:r>
              <a:rPr lang="es-AR" sz="1800" dirty="0" smtClean="0">
                <a:solidFill>
                  <a:schemeClr val="tx1">
                    <a:lumMod val="85000"/>
                    <a:lumOff val="15000"/>
                  </a:schemeClr>
                </a:solidFill>
                <a:latin typeface="Encode Sans ExtraBold" pitchFamily="2" charset="0"/>
              </a:rPr>
              <a:t/>
            </a:r>
            <a:br>
              <a:rPr lang="es-AR" sz="1800" dirty="0" smtClean="0">
                <a:solidFill>
                  <a:schemeClr val="tx1">
                    <a:lumMod val="85000"/>
                    <a:lumOff val="15000"/>
                  </a:schemeClr>
                </a:solidFill>
                <a:latin typeface="Encode Sans ExtraBold" pitchFamily="2" charset="0"/>
              </a:rPr>
            </a:br>
            <a:r>
              <a:rPr lang="es-AR" sz="1800" dirty="0" smtClean="0">
                <a:solidFill>
                  <a:schemeClr val="tx1">
                    <a:lumMod val="85000"/>
                    <a:lumOff val="15000"/>
                  </a:schemeClr>
                </a:solidFill>
                <a:latin typeface="Encode Sans ExtraBold" pitchFamily="2" charset="0"/>
              </a:rPr>
              <a:t/>
            </a:r>
            <a:br>
              <a:rPr lang="es-AR" sz="1800" dirty="0" smtClean="0">
                <a:solidFill>
                  <a:schemeClr val="tx1">
                    <a:lumMod val="85000"/>
                    <a:lumOff val="15000"/>
                  </a:schemeClr>
                </a:solidFill>
                <a:latin typeface="Encode Sans ExtraBold" pitchFamily="2" charset="0"/>
              </a:rPr>
            </a:br>
            <a:r>
              <a:rPr lang="es-AR" sz="1800" dirty="0" smtClean="0">
                <a:solidFill>
                  <a:schemeClr val="tx1">
                    <a:lumMod val="85000"/>
                    <a:lumOff val="15000"/>
                  </a:schemeClr>
                </a:solidFill>
                <a:latin typeface="Encode Sans ExtraBold" pitchFamily="2" charset="0"/>
              </a:rPr>
              <a:t>La aprobación de la rendición permitirá el pago del</a:t>
            </a:r>
            <a:r>
              <a:rPr lang="es-AR" sz="1800" dirty="0">
                <a:solidFill>
                  <a:schemeClr val="tx1">
                    <a:lumMod val="85000"/>
                    <a:lumOff val="15000"/>
                  </a:schemeClr>
                </a:solidFill>
                <a:latin typeface="Encode Sans ExtraBold" pitchFamily="2" charset="0"/>
              </a:rPr>
              <a:t> </a:t>
            </a:r>
            <a:r>
              <a:rPr lang="es-AR" sz="1800" dirty="0" smtClean="0">
                <a:solidFill>
                  <a:schemeClr val="tx1">
                    <a:lumMod val="85000"/>
                    <a:lumOff val="15000"/>
                  </a:schemeClr>
                </a:solidFill>
                <a:latin typeface="Encode Sans ExtraBold" pitchFamily="2" charset="0"/>
              </a:rPr>
              <a:t>restante 5% (</a:t>
            </a:r>
            <a:r>
              <a:rPr lang="es-AR" sz="1800" i="1" dirty="0">
                <a:solidFill>
                  <a:schemeClr val="tx1">
                    <a:lumMod val="85000"/>
                    <a:lumOff val="15000"/>
                  </a:schemeClr>
                </a:solidFill>
                <a:latin typeface="Encode Sans ExtraBold" pitchFamily="2" charset="0"/>
              </a:rPr>
              <a:t>Es decir, si se  </a:t>
            </a:r>
            <a:r>
              <a:rPr lang="es-AR" sz="1800" i="1" dirty="0" smtClean="0">
                <a:solidFill>
                  <a:schemeClr val="tx1">
                    <a:lumMod val="85000"/>
                    <a:lumOff val="15000"/>
                  </a:schemeClr>
                </a:solidFill>
                <a:latin typeface="Encode Sans ExtraBold" pitchFamily="2" charset="0"/>
              </a:rPr>
              <a:t>aprobó y rindió un millón de pesos, la aprobación de la rendición acreditará los $ 50.000 restantes)</a:t>
            </a:r>
            <a:r>
              <a:rPr lang="es-AR" sz="1800" dirty="0" smtClean="0">
                <a:solidFill>
                  <a:schemeClr val="tx1">
                    <a:lumMod val="85000"/>
                    <a:lumOff val="15000"/>
                  </a:schemeClr>
                </a:solidFill>
                <a:latin typeface="Encode Sans ExtraBold" pitchFamily="2" charset="0"/>
              </a:rPr>
              <a:t/>
            </a:r>
            <a:br>
              <a:rPr lang="es-AR" sz="1800" dirty="0" smtClean="0">
                <a:solidFill>
                  <a:schemeClr val="tx1">
                    <a:lumMod val="85000"/>
                    <a:lumOff val="15000"/>
                  </a:schemeClr>
                </a:solidFill>
                <a:latin typeface="Encode Sans ExtraBold" pitchFamily="2" charset="0"/>
              </a:rPr>
            </a:br>
            <a:r>
              <a:rPr lang="es-AR" sz="1800" dirty="0" smtClean="0">
                <a:solidFill>
                  <a:schemeClr val="tx1">
                    <a:lumMod val="85000"/>
                    <a:lumOff val="15000"/>
                  </a:schemeClr>
                </a:solidFill>
                <a:latin typeface="Encode Sans ExtraBold" pitchFamily="2" charset="0"/>
              </a:rPr>
              <a:t/>
            </a:r>
            <a:br>
              <a:rPr lang="es-AR" sz="1800" dirty="0" smtClean="0">
                <a:solidFill>
                  <a:schemeClr val="tx1">
                    <a:lumMod val="85000"/>
                    <a:lumOff val="15000"/>
                  </a:schemeClr>
                </a:solidFill>
                <a:latin typeface="Encode Sans ExtraBold" pitchFamily="2" charset="0"/>
              </a:rPr>
            </a:br>
            <a:r>
              <a:rPr lang="es-AR" sz="1800" dirty="0" smtClean="0">
                <a:solidFill>
                  <a:schemeClr val="tx1">
                    <a:lumMod val="85000"/>
                    <a:lumOff val="15000"/>
                  </a:schemeClr>
                </a:solidFill>
                <a:latin typeface="Encode Sans ExtraBold" pitchFamily="2" charset="0"/>
              </a:rPr>
              <a:t>Podrán otorgarse </a:t>
            </a:r>
            <a:r>
              <a:rPr lang="es-AR" sz="1800" b="1" dirty="0" smtClean="0">
                <a:solidFill>
                  <a:schemeClr val="tx1">
                    <a:lumMod val="85000"/>
                    <a:lumOff val="15000"/>
                  </a:schemeClr>
                </a:solidFill>
                <a:latin typeface="Encode Sans ExtraBold" pitchFamily="2" charset="0"/>
              </a:rPr>
              <a:t>prórrogas</a:t>
            </a:r>
            <a:r>
              <a:rPr lang="es-AR" sz="1800" dirty="0" smtClean="0">
                <a:solidFill>
                  <a:schemeClr val="tx1">
                    <a:lumMod val="85000"/>
                    <a:lumOff val="15000"/>
                  </a:schemeClr>
                </a:solidFill>
                <a:latin typeface="Encode Sans ExtraBold" pitchFamily="2" charset="0"/>
              </a:rPr>
              <a:t> cuando existan causas fundadas.</a:t>
            </a:r>
            <a:endParaRPr lang="es-AR" sz="1800" dirty="0">
              <a:solidFill>
                <a:schemeClr val="tx1">
                  <a:lumMod val="85000"/>
                  <a:lumOff val="15000"/>
                </a:schemeClr>
              </a:solidFill>
              <a:latin typeface="Encode Sans ExtraBold" pitchFamily="2" charset="0"/>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
        <p:nvSpPr>
          <p:cNvPr id="6" name="5 CuadroTexto"/>
          <p:cNvSpPr txBox="1"/>
          <p:nvPr/>
        </p:nvSpPr>
        <p:spPr>
          <a:xfrm>
            <a:off x="2627784" y="764048"/>
            <a:ext cx="3672408" cy="369332"/>
          </a:xfrm>
          <a:prstGeom prst="rect">
            <a:avLst/>
          </a:prstGeom>
          <a:noFill/>
        </p:spPr>
        <p:txBody>
          <a:bodyPr wrap="square" rtlCol="0">
            <a:spAutoFit/>
          </a:bodyPr>
          <a:lstStyle/>
          <a:p>
            <a:r>
              <a:rPr lang="es-AR" b="1" dirty="0">
                <a:solidFill>
                  <a:srgbClr val="2C3796"/>
                </a:solidFill>
                <a:latin typeface="Encode Sans ExtraBold" pitchFamily="2" charset="0"/>
              </a:rPr>
              <a:t>LÍNEA T 2023 - RENDICIÓN</a:t>
            </a:r>
          </a:p>
        </p:txBody>
      </p:sp>
    </p:spTree>
    <p:extLst>
      <p:ext uri="{BB962C8B-B14F-4D97-AF65-F5344CB8AC3E}">
        <p14:creationId xmlns:p14="http://schemas.microsoft.com/office/powerpoint/2010/main" val="604312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4.png"/>
          <p:cNvPicPr>
            <a:picLocks noChangeAspect="1"/>
          </p:cNvPicPr>
          <p:nvPr/>
        </p:nvPicPr>
        <p:blipFill>
          <a:blip r:embed="rId2"/>
          <a:stretch>
            <a:fillRect/>
          </a:stretch>
        </p:blipFill>
        <p:spPr>
          <a:xfrm>
            <a:off x="-36512" y="27384"/>
            <a:ext cx="9144000" cy="6858000"/>
          </a:xfrm>
          <a:prstGeom prst="rect">
            <a:avLst/>
          </a:prstGeom>
        </p:spPr>
      </p:pic>
      <p:pic>
        <p:nvPicPr>
          <p:cNvPr id="5" name="4 Imagen" descr="logos_arg unida.png"/>
          <p:cNvPicPr>
            <a:picLocks noChangeAspect="1"/>
          </p:cNvPicPr>
          <p:nvPr/>
        </p:nvPicPr>
        <p:blipFill>
          <a:blip r:embed="rId3"/>
          <a:stretch>
            <a:fillRect/>
          </a:stretch>
        </p:blipFill>
        <p:spPr>
          <a:xfrm>
            <a:off x="2857488" y="6304561"/>
            <a:ext cx="1369988" cy="553439"/>
          </a:xfrm>
          <a:prstGeom prst="rect">
            <a:avLst/>
          </a:prstGeom>
        </p:spPr>
      </p:pic>
      <p:pic>
        <p:nvPicPr>
          <p:cNvPr id="6" name="5 Imagen" descr="logos_enacom.png"/>
          <p:cNvPicPr>
            <a:picLocks noChangeAspect="1"/>
          </p:cNvPicPr>
          <p:nvPr/>
        </p:nvPicPr>
        <p:blipFill>
          <a:blip r:embed="rId4"/>
          <a:stretch>
            <a:fillRect/>
          </a:stretch>
        </p:blipFill>
        <p:spPr>
          <a:xfrm>
            <a:off x="630244" y="6286520"/>
            <a:ext cx="1369988" cy="553439"/>
          </a:xfrm>
          <a:prstGeom prst="rect">
            <a:avLst/>
          </a:prstGeom>
        </p:spPr>
      </p:pic>
      <p:cxnSp>
        <p:nvCxnSpPr>
          <p:cNvPr id="10" name="9 Conector recto"/>
          <p:cNvCxnSpPr/>
          <p:nvPr/>
        </p:nvCxnSpPr>
        <p:spPr>
          <a:xfrm rot="5400000">
            <a:off x="2108183" y="6464321"/>
            <a:ext cx="64294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 name="2 Título"/>
          <p:cNvSpPr>
            <a:spLocks noGrp="1"/>
          </p:cNvSpPr>
          <p:nvPr>
            <p:ph type="title"/>
          </p:nvPr>
        </p:nvSpPr>
        <p:spPr>
          <a:xfrm>
            <a:off x="553649" y="2492896"/>
            <a:ext cx="8229600" cy="1143000"/>
          </a:xfrm>
        </p:spPr>
        <p:txBody>
          <a:bodyPr>
            <a:normAutofit/>
          </a:bodyPr>
          <a:lstStyle/>
          <a:p>
            <a:r>
              <a:rPr lang="es-AR" sz="3200" b="1" dirty="0">
                <a:solidFill>
                  <a:schemeClr val="tx1">
                    <a:lumMod val="75000"/>
                    <a:lumOff val="25000"/>
                  </a:schemeClr>
                </a:solidFill>
                <a:latin typeface="Encode Sans" pitchFamily="2" charset="0"/>
              </a:rPr>
              <a:t>Muchas </a:t>
            </a:r>
            <a:r>
              <a:rPr lang="es-AR" sz="3200" b="1" dirty="0" smtClean="0">
                <a:solidFill>
                  <a:schemeClr val="tx1">
                    <a:lumMod val="75000"/>
                    <a:lumOff val="25000"/>
                  </a:schemeClr>
                </a:solidFill>
                <a:latin typeface="Encode Sans" pitchFamily="2" charset="0"/>
              </a:rPr>
              <a:t>Gracias</a:t>
            </a:r>
            <a:endParaRPr lang="es-AR" sz="3200" b="1" dirty="0">
              <a:solidFill>
                <a:schemeClr val="tx1">
                  <a:lumMod val="75000"/>
                  <a:lumOff val="25000"/>
                </a:schemeClr>
              </a:solidFill>
              <a:latin typeface="Encode Sans" pitchFamily="2" charset="0"/>
            </a:endParaRPr>
          </a:p>
        </p:txBody>
      </p:sp>
      <p:sp>
        <p:nvSpPr>
          <p:cNvPr id="7" name="6 CuadroTexto"/>
          <p:cNvSpPr txBox="1"/>
          <p:nvPr/>
        </p:nvSpPr>
        <p:spPr>
          <a:xfrm>
            <a:off x="602500" y="4005064"/>
            <a:ext cx="6273756" cy="2308324"/>
          </a:xfrm>
          <a:prstGeom prst="rect">
            <a:avLst/>
          </a:prstGeom>
          <a:noFill/>
        </p:spPr>
        <p:txBody>
          <a:bodyPr wrap="square" rtlCol="0">
            <a:spAutoFit/>
          </a:bodyPr>
          <a:lstStyle/>
          <a:p>
            <a:endParaRPr lang="es-AR" dirty="0">
              <a:solidFill>
                <a:schemeClr val="tx1">
                  <a:lumMod val="75000"/>
                  <a:lumOff val="25000"/>
                </a:schemeClr>
              </a:solidFill>
              <a:latin typeface="Encode Sans" pitchFamily="2" charset="0"/>
            </a:endParaRPr>
          </a:p>
          <a:p>
            <a:endParaRPr lang="es-AR" dirty="0">
              <a:solidFill>
                <a:schemeClr val="tx1">
                  <a:lumMod val="75000"/>
                  <a:lumOff val="25000"/>
                </a:schemeClr>
              </a:solidFill>
              <a:latin typeface="Encode Sans" pitchFamily="2" charset="0"/>
            </a:endParaRPr>
          </a:p>
          <a:p>
            <a:r>
              <a:rPr lang="es-AR" dirty="0">
                <a:solidFill>
                  <a:schemeClr val="tx1">
                    <a:lumMod val="75000"/>
                    <a:lumOff val="25000"/>
                  </a:schemeClr>
                </a:solidFill>
                <a:latin typeface="Encode Sans" pitchFamily="2" charset="0"/>
              </a:rPr>
              <a:t>SUBDIRECCIÓN DE MEDIOS COMUNITARIOS </a:t>
            </a:r>
          </a:p>
          <a:p>
            <a:r>
              <a:rPr lang="es-AR" dirty="0">
                <a:solidFill>
                  <a:schemeClr val="tx1">
                    <a:lumMod val="75000"/>
                    <a:lumOff val="25000"/>
                  </a:schemeClr>
                </a:solidFill>
                <a:latin typeface="Encode Sans" pitchFamily="2" charset="0"/>
              </a:rPr>
              <a:t>Y PLURALIDAD DE VOCES</a:t>
            </a:r>
          </a:p>
          <a:p>
            <a:r>
              <a:rPr lang="es-AR" dirty="0" smtClean="0">
                <a:solidFill>
                  <a:schemeClr val="tx1">
                    <a:lumMod val="75000"/>
                    <a:lumOff val="25000"/>
                  </a:schemeClr>
                </a:solidFill>
                <a:latin typeface="Encode Sans" pitchFamily="2" charset="0"/>
                <a:hlinkClick r:id="rId5"/>
              </a:rPr>
              <a:t>fomeca@enacom.gob.ar</a:t>
            </a:r>
            <a:endParaRPr lang="es-AR" dirty="0" smtClean="0">
              <a:solidFill>
                <a:schemeClr val="tx1">
                  <a:lumMod val="75000"/>
                  <a:lumOff val="25000"/>
                </a:schemeClr>
              </a:solidFill>
              <a:latin typeface="Encode Sans" pitchFamily="2" charset="0"/>
            </a:endParaRPr>
          </a:p>
          <a:p>
            <a:endParaRPr lang="es-AR" dirty="0">
              <a:solidFill>
                <a:schemeClr val="tx1">
                  <a:lumMod val="75000"/>
                  <a:lumOff val="25000"/>
                </a:schemeClr>
              </a:solidFill>
              <a:latin typeface="Encode Sans" pitchFamily="2" charset="0"/>
            </a:endParaRPr>
          </a:p>
          <a:p>
            <a:r>
              <a:rPr lang="es-AR" dirty="0" smtClean="0">
                <a:solidFill>
                  <a:schemeClr val="tx1">
                    <a:lumMod val="75000"/>
                    <a:lumOff val="25000"/>
                  </a:schemeClr>
                </a:solidFill>
                <a:latin typeface="Encode Sans" pitchFamily="2" charset="0"/>
              </a:rPr>
              <a:t>011- </a:t>
            </a:r>
            <a:r>
              <a:rPr lang="es-AR" dirty="0" smtClean="0">
                <a:solidFill>
                  <a:schemeClr val="tx1">
                    <a:lumMod val="75000"/>
                    <a:lumOff val="25000"/>
                  </a:schemeClr>
                </a:solidFill>
                <a:latin typeface="Encode Sans" pitchFamily="2" charset="0"/>
              </a:rPr>
              <a:t>4347-9444  </a:t>
            </a:r>
            <a:r>
              <a:rPr lang="es-AR" dirty="0" smtClean="0">
                <a:solidFill>
                  <a:schemeClr val="tx1">
                    <a:lumMod val="75000"/>
                    <a:lumOff val="25000"/>
                  </a:schemeClr>
                </a:solidFill>
                <a:latin typeface="Encode Sans" pitchFamily="2" charset="0"/>
              </a:rPr>
              <a:t>/</a:t>
            </a:r>
            <a:r>
              <a:rPr lang="es-AR" dirty="0" smtClean="0">
                <a:solidFill>
                  <a:schemeClr val="tx1">
                    <a:lumMod val="75000"/>
                    <a:lumOff val="25000"/>
                  </a:schemeClr>
                </a:solidFill>
                <a:latin typeface="Encode Sans" pitchFamily="2" charset="0"/>
              </a:rPr>
              <a:t>4347-9447</a:t>
            </a:r>
            <a:endParaRPr lang="es-AR" dirty="0">
              <a:solidFill>
                <a:schemeClr val="tx1">
                  <a:lumMod val="75000"/>
                  <a:lumOff val="25000"/>
                </a:schemeClr>
              </a:solidFill>
              <a:latin typeface="Encode Sans" pitchFamily="2" charset="0"/>
            </a:endParaRPr>
          </a:p>
          <a:p>
            <a:endParaRPr lang="es-AR" dirty="0"/>
          </a:p>
        </p:txBody>
      </p:sp>
    </p:spTree>
    <p:extLst>
      <p:ext uri="{BB962C8B-B14F-4D97-AF65-F5344CB8AC3E}">
        <p14:creationId xmlns:p14="http://schemas.microsoft.com/office/powerpoint/2010/main" val="2666845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57200" y="188640"/>
            <a:ext cx="8229600" cy="1143000"/>
          </a:xfrm>
        </p:spPr>
        <p:txBody>
          <a:bodyPr>
            <a:normAutofit/>
          </a:bodyPr>
          <a:lstStyle/>
          <a:p>
            <a:r>
              <a:rPr lang="es-AR" sz="1800" b="1" dirty="0" smtClean="0">
                <a:solidFill>
                  <a:srgbClr val="2C3796"/>
                </a:solidFill>
                <a:latin typeface="Encode Sans ExtraBold" pitchFamily="2" charset="0"/>
              </a:rPr>
              <a:t>LÍNEA T 2023| OBJETO DE LA LÍNEA</a:t>
            </a:r>
            <a:endParaRPr lang="es-AR" sz="1800" b="1" dirty="0">
              <a:solidFill>
                <a:srgbClr val="2C3796"/>
              </a:solidFill>
              <a:latin typeface="Encode Sans ExtraBold" pitchFamily="2" charset="0"/>
            </a:endParaRPr>
          </a:p>
        </p:txBody>
      </p:sp>
      <p:sp>
        <p:nvSpPr>
          <p:cNvPr id="7" name="1 Título"/>
          <p:cNvSpPr txBox="1">
            <a:spLocks/>
          </p:cNvSpPr>
          <p:nvPr/>
        </p:nvSpPr>
        <p:spPr>
          <a:xfrm>
            <a:off x="457200" y="1484784"/>
            <a:ext cx="8229600" cy="3096344"/>
          </a:xfrm>
          <a:prstGeom prst="rect">
            <a:avLst/>
          </a:prstGeom>
        </p:spPr>
        <p:txBody>
          <a:bodyPr vert="horz" lIns="91440" tIns="45720" rIns="91440" bIns="45720" numCol="1" rtlCol="0" anchor="ctr">
            <a:normAutofit/>
          </a:bodyPr>
          <a:lstStyle/>
          <a:p>
            <a:pPr marL="187325" lvl="0" algn="just">
              <a:spcBef>
                <a:spcPct val="0"/>
              </a:spcBef>
            </a:pPr>
            <a:r>
              <a:rPr lang="es-AR" sz="2000" b="1" dirty="0">
                <a:solidFill>
                  <a:schemeClr val="tx1">
                    <a:lumMod val="65000"/>
                    <a:lumOff val="35000"/>
                  </a:schemeClr>
                </a:solidFill>
                <a:latin typeface="Encode Sans Medium" pitchFamily="2" charset="0"/>
                <a:ea typeface="+mj-ea"/>
                <a:cs typeface="+mj-cs"/>
              </a:rPr>
              <a:t>Apoyar y </a:t>
            </a:r>
            <a:r>
              <a:rPr lang="es-AR" sz="2000" b="1" dirty="0" smtClean="0">
                <a:solidFill>
                  <a:schemeClr val="tx1">
                    <a:lumMod val="65000"/>
                    <a:lumOff val="35000"/>
                  </a:schemeClr>
                </a:solidFill>
                <a:latin typeface="Encode Sans Medium" pitchFamily="2" charset="0"/>
                <a:ea typeface="+mj-ea"/>
                <a:cs typeface="+mj-cs"/>
              </a:rPr>
              <a:t>fomentar:</a:t>
            </a:r>
            <a:endParaRPr lang="es-AR" sz="2000" b="1" dirty="0">
              <a:solidFill>
                <a:schemeClr val="tx1">
                  <a:lumMod val="65000"/>
                  <a:lumOff val="35000"/>
                </a:schemeClr>
              </a:solidFill>
              <a:latin typeface="Encode Sans Medium" pitchFamily="2" charset="0"/>
              <a:ea typeface="+mj-ea"/>
              <a:cs typeface="+mj-cs"/>
            </a:endParaRPr>
          </a:p>
          <a:p>
            <a:pPr algn="just"/>
            <a:endParaRPr lang="es-AR" sz="2000" dirty="0" smtClean="0"/>
          </a:p>
          <a:p>
            <a:pPr algn="just"/>
            <a:r>
              <a:rPr lang="es-AR" sz="2000" dirty="0"/>
              <a:t>tiene por objeto fomentar la producción </a:t>
            </a:r>
            <a:r>
              <a:rPr lang="es-AR" sz="2000" dirty="0" smtClean="0"/>
              <a:t>de contenidos </a:t>
            </a:r>
            <a:r>
              <a:rPr lang="es-AR" sz="2000" dirty="0"/>
              <a:t>audiovisuales y radiofónicos que, en un marco de federalización y desde su enfoque temático</a:t>
            </a:r>
          </a:p>
          <a:p>
            <a:pPr algn="just"/>
            <a:r>
              <a:rPr lang="es-AR" sz="2000" dirty="0"/>
              <a:t>específico, contribuyan a la promoción de la diversidad, la pluralidad de voces, el ejercicio de </a:t>
            </a:r>
            <a:r>
              <a:rPr lang="es-AR" sz="2000" dirty="0" smtClean="0"/>
              <a:t>derechos laborales</a:t>
            </a:r>
            <a:r>
              <a:rPr lang="es-AR" sz="2000" dirty="0"/>
              <a:t>, la igualdad entre géneros, la construcción de ciudadanía, los cambios en el mercado de trabajo a partir</a:t>
            </a:r>
          </a:p>
          <a:p>
            <a:pPr algn="just"/>
            <a:r>
              <a:rPr lang="es-AR" sz="2000" dirty="0"/>
              <a:t>del desarrollo tecnológico, los derechos humanos y la inclusión social.</a:t>
            </a:r>
            <a:endParaRPr lang="es-AR" sz="2000" dirty="0">
              <a:solidFill>
                <a:schemeClr val="tx1">
                  <a:lumMod val="65000"/>
                  <a:lumOff val="35000"/>
                </a:schemeClr>
              </a:solidFill>
              <a:latin typeface="Encode Sans Medium" pitchFamily="2" charset="0"/>
              <a:ea typeface="+mj-ea"/>
              <a:cs typeface="+mj-cs"/>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
        <p:nvSpPr>
          <p:cNvPr id="6" name="5 CuadroTexto"/>
          <p:cNvSpPr txBox="1"/>
          <p:nvPr/>
        </p:nvSpPr>
        <p:spPr>
          <a:xfrm>
            <a:off x="683568" y="4725144"/>
            <a:ext cx="8003232" cy="1323439"/>
          </a:xfrm>
          <a:prstGeom prst="rect">
            <a:avLst/>
          </a:prstGeom>
          <a:noFill/>
          <a:ln w="38100">
            <a:solidFill>
              <a:srgbClr val="BC1253"/>
            </a:solidFill>
          </a:ln>
        </p:spPr>
        <p:txBody>
          <a:bodyPr wrap="square" rtlCol="0">
            <a:spAutoFit/>
          </a:bodyPr>
          <a:lstStyle/>
          <a:p>
            <a:r>
              <a:rPr lang="es-ES_tradnl" sz="1600" b="1" dirty="0" smtClean="0">
                <a:solidFill>
                  <a:srgbClr val="BC1253"/>
                </a:solidFill>
                <a:latin typeface="Encode Sans"/>
                <a:cs typeface="Arial" pitchFamily="34" charset="0"/>
              </a:rPr>
              <a:t>Con tres temáticas a elección:</a:t>
            </a:r>
          </a:p>
          <a:p>
            <a:endParaRPr lang="es-ES_tradnl" sz="1600" b="1" dirty="0" smtClean="0">
              <a:solidFill>
                <a:srgbClr val="BC1253"/>
              </a:solidFill>
              <a:latin typeface="Encode Sans"/>
              <a:cs typeface="Arial" pitchFamily="34" charset="0"/>
            </a:endParaRPr>
          </a:p>
          <a:p>
            <a:pPr marL="342900" indent="-342900">
              <a:buAutoNum type="arabicPeriod"/>
            </a:pPr>
            <a:r>
              <a:rPr lang="es-ES_tradnl" sz="1600" b="1" dirty="0" smtClean="0">
                <a:solidFill>
                  <a:srgbClr val="BC1253"/>
                </a:solidFill>
                <a:latin typeface="Encode Sans"/>
                <a:cs typeface="Arial" pitchFamily="34" charset="0"/>
              </a:rPr>
              <a:t>GENEROS </a:t>
            </a:r>
            <a:r>
              <a:rPr lang="es-ES_tradnl" sz="1600" b="1" dirty="0">
                <a:solidFill>
                  <a:srgbClr val="BC1253"/>
                </a:solidFill>
                <a:latin typeface="Encode Sans"/>
                <a:cs typeface="Arial" pitchFamily="34" charset="0"/>
              </a:rPr>
              <a:t>Y </a:t>
            </a:r>
            <a:r>
              <a:rPr lang="es-ES_tradnl" sz="1600" b="1" dirty="0" smtClean="0">
                <a:solidFill>
                  <a:srgbClr val="BC1253"/>
                </a:solidFill>
                <a:latin typeface="Encode Sans"/>
                <a:cs typeface="Arial" pitchFamily="34" charset="0"/>
              </a:rPr>
              <a:t>TRABAJOS</a:t>
            </a:r>
          </a:p>
          <a:p>
            <a:pPr marL="342900" indent="-342900">
              <a:buAutoNum type="arabicPeriod"/>
            </a:pPr>
            <a:r>
              <a:rPr lang="es-AR" sz="1600" b="1" dirty="0">
                <a:solidFill>
                  <a:srgbClr val="BC1253"/>
                </a:solidFill>
                <a:latin typeface="Encode Sans"/>
                <a:cs typeface="Arial" pitchFamily="34" charset="0"/>
              </a:rPr>
              <a:t>TRABAJO, PRODUCTIVIDAD Y CONVENCIONES </a:t>
            </a:r>
            <a:r>
              <a:rPr lang="es-AR" sz="1600" b="1" dirty="0" smtClean="0">
                <a:solidFill>
                  <a:srgbClr val="BC1253"/>
                </a:solidFill>
                <a:latin typeface="Encode Sans"/>
                <a:cs typeface="Arial" pitchFamily="34" charset="0"/>
              </a:rPr>
              <a:t>INTERNACIONALES</a:t>
            </a:r>
          </a:p>
          <a:p>
            <a:pPr marL="342900" indent="-342900">
              <a:buAutoNum type="arabicPeriod"/>
            </a:pPr>
            <a:r>
              <a:rPr lang="es-AR" sz="1600" b="1" dirty="0">
                <a:solidFill>
                  <a:srgbClr val="BC1253"/>
                </a:solidFill>
                <a:latin typeface="Encode Sans"/>
                <a:cs typeface="Arial" pitchFamily="34" charset="0"/>
              </a:rPr>
              <a:t>CAMBIOS LABORALES Y NUEVAS </a:t>
            </a:r>
            <a:r>
              <a:rPr lang="es-AR" sz="1600" b="1" dirty="0" smtClean="0">
                <a:solidFill>
                  <a:srgbClr val="BC1253"/>
                </a:solidFill>
                <a:latin typeface="Encode Sans"/>
                <a:cs typeface="Arial" pitchFamily="34" charset="0"/>
              </a:rPr>
              <a:t>TECNOLOGÍAS</a:t>
            </a:r>
            <a:endParaRPr lang="es-ES_tradnl" sz="1600" b="1" dirty="0">
              <a:solidFill>
                <a:srgbClr val="BC1253"/>
              </a:solidFill>
              <a:latin typeface="Encode Sans"/>
              <a:cs typeface="Arial" pitchFamily="34" charset="0"/>
            </a:endParaRPr>
          </a:p>
        </p:txBody>
      </p:sp>
    </p:spTree>
    <p:extLst>
      <p:ext uri="{BB962C8B-B14F-4D97-AF65-F5344CB8AC3E}">
        <p14:creationId xmlns:p14="http://schemas.microsoft.com/office/powerpoint/2010/main" val="1822018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57200" y="188640"/>
            <a:ext cx="8229600" cy="1143000"/>
          </a:xfrm>
        </p:spPr>
        <p:txBody>
          <a:bodyPr>
            <a:normAutofit/>
          </a:bodyPr>
          <a:lstStyle/>
          <a:p>
            <a:r>
              <a:rPr lang="es-AR" sz="2000" b="1" dirty="0" smtClean="0">
                <a:solidFill>
                  <a:srgbClr val="2C3796"/>
                </a:solidFill>
                <a:latin typeface="Encode Sans ExtraBold" pitchFamily="2" charset="0"/>
              </a:rPr>
              <a:t>LÍNEA </a:t>
            </a:r>
            <a:r>
              <a:rPr lang="es-AR" sz="2000" b="1" dirty="0">
                <a:solidFill>
                  <a:srgbClr val="2C3796"/>
                </a:solidFill>
                <a:latin typeface="Encode Sans ExtraBold" pitchFamily="2" charset="0"/>
              </a:rPr>
              <a:t>T</a:t>
            </a:r>
            <a:r>
              <a:rPr lang="es-AR" sz="2000" b="1" dirty="0" smtClean="0">
                <a:solidFill>
                  <a:srgbClr val="2C3796"/>
                </a:solidFill>
                <a:latin typeface="Encode Sans ExtraBold" pitchFamily="2" charset="0"/>
              </a:rPr>
              <a:t> 2023| 1. TITULOS</a:t>
            </a:r>
            <a:endParaRPr lang="es-AR" sz="2000" b="1" dirty="0">
              <a:solidFill>
                <a:srgbClr val="2C3796"/>
              </a:solidFill>
              <a:latin typeface="Encode Sans ExtraBold" pitchFamily="2" charset="0"/>
            </a:endParaRPr>
          </a:p>
        </p:txBody>
      </p:sp>
      <p:sp>
        <p:nvSpPr>
          <p:cNvPr id="7" name="1 Título"/>
          <p:cNvSpPr txBox="1">
            <a:spLocks/>
          </p:cNvSpPr>
          <p:nvPr/>
        </p:nvSpPr>
        <p:spPr>
          <a:xfrm>
            <a:off x="457200" y="1268760"/>
            <a:ext cx="8229600" cy="4608512"/>
          </a:xfrm>
          <a:prstGeom prst="rect">
            <a:avLst/>
          </a:prstGeom>
        </p:spPr>
        <p:txBody>
          <a:bodyPr vert="horz" lIns="91440" tIns="45720" rIns="91440" bIns="45720" numCol="1" rtlCol="0" anchor="ctr">
            <a:normAutofit fontScale="92500" lnSpcReduction="10000"/>
          </a:bodyPr>
          <a:lstStyle/>
          <a:p>
            <a:pPr marL="187325" lvl="0" algn="just">
              <a:spcBef>
                <a:spcPct val="0"/>
              </a:spcBef>
            </a:pPr>
            <a:r>
              <a:rPr lang="es-AR" sz="1600" b="1" dirty="0">
                <a:latin typeface="Encode Sans Medium" pitchFamily="2" charset="0"/>
              </a:rPr>
              <a:t>RADIO</a:t>
            </a:r>
          </a:p>
          <a:p>
            <a:pPr marL="187325" lvl="0" algn="just">
              <a:spcBef>
                <a:spcPct val="0"/>
              </a:spcBef>
            </a:pPr>
            <a:r>
              <a:rPr lang="es-AR" sz="1600" dirty="0" smtClean="0">
                <a:latin typeface="Encode Sans Medium" pitchFamily="2" charset="0"/>
              </a:rPr>
              <a:t>Licencia simple o Licencia por Art. 49</a:t>
            </a:r>
            <a:endParaRPr lang="es-AR" sz="1600" dirty="0">
              <a:latin typeface="Encode Sans Medium" pitchFamily="2" charset="0"/>
            </a:endParaRPr>
          </a:p>
          <a:p>
            <a:pPr marL="187325" lvl="0" algn="just">
              <a:spcBef>
                <a:spcPct val="0"/>
              </a:spcBef>
            </a:pPr>
            <a:r>
              <a:rPr lang="es-AR" sz="1600" dirty="0">
                <a:latin typeface="Encode Sans Medium" pitchFamily="2" charset="0"/>
              </a:rPr>
              <a:t>Reconocimiento COMFER 753/06</a:t>
            </a:r>
          </a:p>
          <a:p>
            <a:pPr marL="187325" lvl="0" algn="just">
              <a:spcBef>
                <a:spcPct val="0"/>
              </a:spcBef>
            </a:pPr>
            <a:r>
              <a:rPr lang="es-AR" sz="1600" dirty="0">
                <a:latin typeface="Encode Sans Medium" pitchFamily="2" charset="0"/>
              </a:rPr>
              <a:t>Autorización Art. 151 LSCA (solo pueblos originarios)</a:t>
            </a:r>
          </a:p>
          <a:p>
            <a:pPr marL="187325" lvl="0" algn="just">
              <a:spcBef>
                <a:spcPct val="0"/>
              </a:spcBef>
            </a:pPr>
            <a:r>
              <a:rPr lang="es-AR" sz="1600" dirty="0">
                <a:latin typeface="Encode Sans Medium" pitchFamily="2" charset="0"/>
              </a:rPr>
              <a:t>Empadronamiento Resolución AFSCA </a:t>
            </a:r>
            <a:r>
              <a:rPr lang="es-AR" sz="1600" dirty="0" smtClean="0">
                <a:latin typeface="Encode Sans Medium" pitchFamily="2" charset="0"/>
              </a:rPr>
              <a:t>1102/2015</a:t>
            </a:r>
          </a:p>
          <a:p>
            <a:pPr marL="187325" lvl="0" algn="just">
              <a:spcBef>
                <a:spcPct val="0"/>
              </a:spcBef>
            </a:pPr>
            <a:endParaRPr lang="es-AR" sz="1600" dirty="0">
              <a:latin typeface="Encode Sans Medium" pitchFamily="2" charset="0"/>
            </a:endParaRPr>
          </a:p>
          <a:p>
            <a:pPr marL="187325" lvl="0" algn="just">
              <a:spcBef>
                <a:spcPct val="0"/>
              </a:spcBef>
            </a:pPr>
            <a:r>
              <a:rPr lang="es-AR" sz="1600" u="sng" dirty="0" smtClean="0">
                <a:latin typeface="Encode Sans Medium" pitchFamily="2" charset="0"/>
              </a:rPr>
              <a:t>O bien</a:t>
            </a:r>
            <a:endParaRPr lang="es-AR" sz="1600" u="sng" dirty="0">
              <a:latin typeface="Encode Sans Medium" pitchFamily="2" charset="0"/>
            </a:endParaRPr>
          </a:p>
          <a:p>
            <a:pPr marL="187325" lvl="0" algn="just">
              <a:spcBef>
                <a:spcPct val="0"/>
              </a:spcBef>
            </a:pPr>
            <a:endParaRPr lang="es-AR" sz="1600" dirty="0">
              <a:latin typeface="Encode Sans Medium" pitchFamily="2" charset="0"/>
            </a:endParaRPr>
          </a:p>
          <a:p>
            <a:pPr marL="187325" lvl="0" algn="just">
              <a:spcBef>
                <a:spcPct val="0"/>
              </a:spcBef>
            </a:pPr>
            <a:r>
              <a:rPr lang="es-AR" sz="1600" b="1" dirty="0" smtClean="0">
                <a:latin typeface="Encode Sans Medium" pitchFamily="2" charset="0"/>
              </a:rPr>
              <a:t>TELEVISIÓN</a:t>
            </a:r>
            <a:endParaRPr lang="es-AR" sz="1600" b="1" dirty="0">
              <a:latin typeface="Encode Sans Medium" pitchFamily="2" charset="0"/>
            </a:endParaRPr>
          </a:p>
          <a:p>
            <a:pPr marL="187325" lvl="0" algn="just">
              <a:spcBef>
                <a:spcPct val="0"/>
              </a:spcBef>
            </a:pPr>
            <a:r>
              <a:rPr lang="es-AR" sz="1600" dirty="0">
                <a:latin typeface="Encode Sans Medium" pitchFamily="2" charset="0"/>
              </a:rPr>
              <a:t>Licencia de televisión abierta digital (simple/operador)</a:t>
            </a:r>
          </a:p>
          <a:p>
            <a:pPr marL="187325" lvl="0" algn="just">
              <a:spcBef>
                <a:spcPct val="0"/>
              </a:spcBef>
            </a:pPr>
            <a:r>
              <a:rPr lang="es-AR" sz="1600" dirty="0">
                <a:latin typeface="Encode Sans Medium" pitchFamily="2" charset="0"/>
              </a:rPr>
              <a:t>Autorización precaria Resolución  AFSCA 3/09</a:t>
            </a:r>
          </a:p>
          <a:p>
            <a:pPr marL="187325" lvl="0" algn="just">
              <a:spcBef>
                <a:spcPct val="0"/>
              </a:spcBef>
            </a:pPr>
            <a:r>
              <a:rPr lang="es-AR" sz="1600" dirty="0">
                <a:latin typeface="Encode Sans Medium" pitchFamily="2" charset="0"/>
              </a:rPr>
              <a:t>Autorización Art. 151 LSCA (solo pueblos originarios</a:t>
            </a:r>
            <a:r>
              <a:rPr lang="es-AR" sz="1600" dirty="0" smtClean="0">
                <a:latin typeface="Encode Sans Medium" pitchFamily="2" charset="0"/>
              </a:rPr>
              <a:t>)</a:t>
            </a:r>
          </a:p>
          <a:p>
            <a:pPr marL="187325" lvl="0" algn="just">
              <a:spcBef>
                <a:spcPct val="0"/>
              </a:spcBef>
            </a:pPr>
            <a:endParaRPr lang="es-AR" sz="1600" dirty="0">
              <a:latin typeface="Encode Sans Medium" pitchFamily="2" charset="0"/>
            </a:endParaRPr>
          </a:p>
          <a:p>
            <a:pPr marL="187325" lvl="0" algn="just">
              <a:spcBef>
                <a:spcPct val="0"/>
              </a:spcBef>
            </a:pPr>
            <a:r>
              <a:rPr lang="es-AR" sz="1600" u="sng" dirty="0" smtClean="0">
                <a:latin typeface="Encode Sans Medium" pitchFamily="2" charset="0"/>
              </a:rPr>
              <a:t>O bien</a:t>
            </a:r>
          </a:p>
          <a:p>
            <a:pPr marL="187325" lvl="0" algn="just">
              <a:spcBef>
                <a:spcPct val="0"/>
              </a:spcBef>
            </a:pPr>
            <a:endParaRPr lang="es-AR" sz="1600" b="1" dirty="0">
              <a:latin typeface="Encode Sans Medium" pitchFamily="2" charset="0"/>
            </a:endParaRPr>
          </a:p>
          <a:p>
            <a:pPr marL="187325" lvl="0" algn="just">
              <a:spcBef>
                <a:spcPct val="0"/>
              </a:spcBef>
            </a:pPr>
            <a:r>
              <a:rPr lang="es-AR" sz="1600" b="1" dirty="0" smtClean="0">
                <a:latin typeface="Encode Sans Medium" pitchFamily="2" charset="0"/>
              </a:rPr>
              <a:t>PRODUCTORA DE CONTENIDOS</a:t>
            </a:r>
          </a:p>
          <a:p>
            <a:pPr marL="187325" lvl="0" algn="just">
              <a:spcBef>
                <a:spcPct val="0"/>
              </a:spcBef>
            </a:pPr>
            <a:r>
              <a:rPr lang="es-AR" sz="1600" dirty="0" smtClean="0">
                <a:latin typeface="Encode Sans Medium" pitchFamily="2" charset="0"/>
              </a:rPr>
              <a:t>Deberá tener la inscripción de la organización como productora de contenidos, vigente a la fecha de cierre del concurso. Y el estatuto de la organización deberá contener algún objetivo referido a la comunicación, propagación, difusión o producción de contenidos. Para inscribirse deberá comunicarse con </a:t>
            </a:r>
            <a:r>
              <a:rPr lang="es-AR" sz="1600" dirty="0" smtClean="0">
                <a:latin typeface="Encode Sans Medium" pitchFamily="2" charset="0"/>
                <a:hlinkClick r:id="rId3"/>
              </a:rPr>
              <a:t>registros@enacom.gob.ar</a:t>
            </a:r>
            <a:r>
              <a:rPr lang="es-AR" sz="1600" dirty="0" smtClean="0">
                <a:latin typeface="Encode Sans Medium" pitchFamily="2" charset="0"/>
              </a:rPr>
              <a:t> o bien al 011-4348-8780</a:t>
            </a:r>
            <a:endParaRPr lang="es-AR" sz="1600" dirty="0">
              <a:latin typeface="Encode Sans Medium" pitchFamily="2" charset="0"/>
            </a:endParaRPr>
          </a:p>
        </p:txBody>
      </p:sp>
      <p:pic>
        <p:nvPicPr>
          <p:cNvPr id="9" name="8 Imagen" descr="logos_enacom bajada.png"/>
          <p:cNvPicPr>
            <a:picLocks noChangeAspect="1"/>
          </p:cNvPicPr>
          <p:nvPr/>
        </p:nvPicPr>
        <p:blipFill>
          <a:blip r:embed="rId4"/>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1796253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457200" y="188640"/>
            <a:ext cx="8229600" cy="1143000"/>
          </a:xfrm>
        </p:spPr>
        <p:txBody>
          <a:bodyPr>
            <a:normAutofit/>
          </a:bodyPr>
          <a:lstStyle/>
          <a:p>
            <a:r>
              <a:rPr lang="es-AR" sz="1800" b="1" dirty="0" smtClean="0">
                <a:solidFill>
                  <a:srgbClr val="2C3796"/>
                </a:solidFill>
                <a:latin typeface="Encode Sans ExtraBold" pitchFamily="2" charset="0"/>
              </a:rPr>
              <a:t>LÍNEA T 2023| 2. REGISTRO FOMECA</a:t>
            </a:r>
            <a:endParaRPr lang="es-AR" sz="1800" b="1" dirty="0">
              <a:solidFill>
                <a:srgbClr val="2C3796"/>
              </a:solidFill>
              <a:latin typeface="Encode Sans ExtraBold" pitchFamily="2" charset="0"/>
            </a:endParaRPr>
          </a:p>
        </p:txBody>
      </p:sp>
      <p:sp>
        <p:nvSpPr>
          <p:cNvPr id="7" name="1 Título"/>
          <p:cNvSpPr txBox="1">
            <a:spLocks/>
          </p:cNvSpPr>
          <p:nvPr/>
        </p:nvSpPr>
        <p:spPr>
          <a:xfrm>
            <a:off x="457200" y="1484784"/>
            <a:ext cx="8229600" cy="4104456"/>
          </a:xfrm>
          <a:prstGeom prst="rect">
            <a:avLst/>
          </a:prstGeom>
        </p:spPr>
        <p:txBody>
          <a:bodyPr vert="horz" lIns="91440" tIns="45720" rIns="91440" bIns="45720" numCol="1" rtlCol="0" anchor="ctr">
            <a:normAutofit/>
          </a:bodyPr>
          <a:lstStyle/>
          <a:p>
            <a:pPr marL="187325" lvl="0" algn="just">
              <a:spcBef>
                <a:spcPct val="0"/>
              </a:spcBef>
            </a:pPr>
            <a:r>
              <a:rPr lang="es-AR" sz="2000" b="1" dirty="0" smtClean="0">
                <a:solidFill>
                  <a:schemeClr val="tx1">
                    <a:lumMod val="65000"/>
                    <a:lumOff val="35000"/>
                  </a:schemeClr>
                </a:solidFill>
                <a:latin typeface="Encode Sans Medium" pitchFamily="2" charset="0"/>
                <a:ea typeface="+mj-ea"/>
                <a:cs typeface="+mj-cs"/>
              </a:rPr>
              <a:t>REGISTRO FOMECA</a:t>
            </a:r>
            <a:endParaRPr lang="es-AR" sz="2000" b="1" dirty="0">
              <a:solidFill>
                <a:schemeClr val="tx1">
                  <a:lumMod val="65000"/>
                  <a:lumOff val="35000"/>
                </a:schemeClr>
              </a:solidFill>
              <a:latin typeface="Encode Sans Medium" pitchFamily="2" charset="0"/>
              <a:ea typeface="+mj-ea"/>
              <a:cs typeface="+mj-cs"/>
            </a:endParaRPr>
          </a:p>
          <a:p>
            <a:pPr algn="just"/>
            <a:endParaRPr lang="es-AR" sz="2000" dirty="0" smtClean="0"/>
          </a:p>
          <a:p>
            <a:pPr marL="342900" indent="-342900" algn="just">
              <a:buFont typeface="Arial" pitchFamily="34" charset="0"/>
              <a:buChar char="•"/>
            </a:pPr>
            <a:r>
              <a:rPr lang="es-AR" sz="2000" dirty="0" smtClean="0"/>
              <a:t>Vigente – Otorgado y vigente al cierre de la presentación del concurso.</a:t>
            </a:r>
          </a:p>
          <a:p>
            <a:pPr marL="342900" indent="-342900" algn="just">
              <a:buFont typeface="Arial" pitchFamily="34" charset="0"/>
              <a:buChar char="•"/>
            </a:pPr>
            <a:endParaRPr lang="es-AR" sz="2000" dirty="0">
              <a:solidFill>
                <a:schemeClr val="tx1">
                  <a:lumMod val="65000"/>
                  <a:lumOff val="35000"/>
                </a:schemeClr>
              </a:solidFill>
              <a:latin typeface="Encode Sans Medium" pitchFamily="2" charset="0"/>
              <a:ea typeface="+mj-ea"/>
              <a:cs typeface="+mj-cs"/>
            </a:endParaRPr>
          </a:p>
          <a:p>
            <a:pPr marL="342900" indent="-342900" algn="just">
              <a:buFont typeface="Arial" pitchFamily="34" charset="0"/>
              <a:buChar char="•"/>
            </a:pPr>
            <a:r>
              <a:rPr lang="es-AR" sz="2000" dirty="0"/>
              <a:t>En </a:t>
            </a:r>
            <a:r>
              <a:rPr lang="es-AR" sz="2000" dirty="0" smtClean="0"/>
              <a:t>trámite – Iniciado PREVIO a la presentación al concurso y que se encuentre en trámite.</a:t>
            </a:r>
          </a:p>
          <a:p>
            <a:pPr marL="342900" indent="-342900" algn="just">
              <a:buFont typeface="Arial" pitchFamily="34" charset="0"/>
              <a:buChar char="•"/>
            </a:pPr>
            <a:endParaRPr lang="es-AR" sz="2000" dirty="0" smtClean="0"/>
          </a:p>
          <a:p>
            <a:pPr marL="342900" indent="-342900" algn="just">
              <a:buFont typeface="Arial" pitchFamily="34" charset="0"/>
              <a:buChar char="•"/>
            </a:pPr>
            <a:r>
              <a:rPr lang="es-AR" sz="2000" dirty="0" smtClean="0"/>
              <a:t>En modificación – informar </a:t>
            </a:r>
            <a:r>
              <a:rPr lang="es-AR" sz="2000" dirty="0"/>
              <a:t>PREVIO a la presentación al concurso</a:t>
            </a:r>
            <a:r>
              <a:rPr lang="es-AR" sz="2000" dirty="0" smtClean="0"/>
              <a:t> la modificación de Productora a Emisora de Radio (u otros datos como acta de autoridades, cuenta bancaria, </a:t>
            </a:r>
            <a:r>
              <a:rPr lang="es-AR" sz="2000" dirty="0" err="1" smtClean="0"/>
              <a:t>etc</a:t>
            </a:r>
            <a:r>
              <a:rPr lang="es-AR" sz="2000" dirty="0" smtClean="0"/>
              <a:t>), mediante el trámite de modificación de REGISTRO FOMECA.</a:t>
            </a:r>
            <a:endParaRPr lang="es-AR" sz="2000" dirty="0"/>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1101874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374848" y="260648"/>
            <a:ext cx="8229600" cy="1143000"/>
          </a:xfrm>
        </p:spPr>
        <p:txBody>
          <a:bodyPr>
            <a:normAutofit/>
          </a:bodyPr>
          <a:lstStyle/>
          <a:p>
            <a:r>
              <a:rPr lang="es-AR" sz="1800" b="1" dirty="0">
                <a:solidFill>
                  <a:srgbClr val="2C3796"/>
                </a:solidFill>
                <a:latin typeface="Encode Sans ExtraBold" pitchFamily="2" charset="0"/>
              </a:rPr>
              <a:t>LÍNEA T</a:t>
            </a:r>
            <a:r>
              <a:rPr lang="es-AR" sz="1800" b="1" dirty="0" smtClean="0">
                <a:solidFill>
                  <a:srgbClr val="2C3796"/>
                </a:solidFill>
                <a:latin typeface="Encode Sans ExtraBold" pitchFamily="2" charset="0"/>
              </a:rPr>
              <a:t> </a:t>
            </a:r>
            <a:r>
              <a:rPr lang="es-AR" sz="1800" b="1" dirty="0">
                <a:solidFill>
                  <a:srgbClr val="2C3796"/>
                </a:solidFill>
                <a:latin typeface="Encode Sans ExtraBold" pitchFamily="2" charset="0"/>
              </a:rPr>
              <a:t>2023 | </a:t>
            </a:r>
            <a:r>
              <a:rPr lang="es-AR" sz="1800" b="1" dirty="0" smtClean="0">
                <a:solidFill>
                  <a:srgbClr val="2C3796"/>
                </a:solidFill>
                <a:latin typeface="Encode Sans ExtraBold" pitchFamily="2" charset="0"/>
              </a:rPr>
              <a:t>3. PROYECTO - FORMATOS</a:t>
            </a:r>
            <a:endParaRPr lang="es-AR" sz="1800" b="1" dirty="0">
              <a:solidFill>
                <a:srgbClr val="2C3796"/>
              </a:solidFill>
              <a:latin typeface="Encode Sans ExtraBold" pitchFamily="2" charset="0"/>
            </a:endParaRPr>
          </a:p>
        </p:txBody>
      </p:sp>
      <p:sp>
        <p:nvSpPr>
          <p:cNvPr id="7" name="1 Título"/>
          <p:cNvSpPr txBox="1">
            <a:spLocks/>
          </p:cNvSpPr>
          <p:nvPr/>
        </p:nvSpPr>
        <p:spPr>
          <a:xfrm>
            <a:off x="1200994" y="1340768"/>
            <a:ext cx="7043413" cy="4392488"/>
          </a:xfrm>
          <a:prstGeom prst="rect">
            <a:avLst/>
          </a:prstGeom>
        </p:spPr>
        <p:txBody>
          <a:bodyPr vert="horz" lIns="91440" tIns="45720" rIns="91440" bIns="45720" numCol="1" rtlCol="0" anchor="ctr">
            <a:noAutofit/>
          </a:bodyPr>
          <a:lstStyle/>
          <a:p>
            <a:r>
              <a:rPr lang="es-AR" dirty="0"/>
              <a:t>Los proyectos podrán presentarse </a:t>
            </a:r>
            <a:r>
              <a:rPr lang="es-AR" dirty="0" smtClean="0"/>
              <a:t>acorde a alguno de </a:t>
            </a:r>
            <a:r>
              <a:rPr lang="es-AR" dirty="0"/>
              <a:t>los siguientes DOS (2) Formatos</a:t>
            </a:r>
            <a:r>
              <a:rPr lang="es-AR" dirty="0" smtClean="0"/>
              <a:t>:</a:t>
            </a:r>
          </a:p>
          <a:p>
            <a:endParaRPr lang="es-AR" dirty="0"/>
          </a:p>
          <a:p>
            <a:r>
              <a:rPr lang="es-AR" dirty="0"/>
              <a:t>• MICROPROGRAMA RADIOFÓNICO</a:t>
            </a:r>
          </a:p>
          <a:p>
            <a:r>
              <a:rPr lang="es-AR" dirty="0"/>
              <a:t>• MICROPROGRAMA AUDIOVISUAL</a:t>
            </a:r>
            <a:r>
              <a:rPr lang="es-AR" dirty="0" smtClean="0"/>
              <a:t>.</a:t>
            </a:r>
          </a:p>
          <a:p>
            <a:endParaRPr lang="es-AR" dirty="0"/>
          </a:p>
          <a:p>
            <a:pPr algn="just"/>
            <a:r>
              <a:rPr lang="es-AR" dirty="0"/>
              <a:t>Se considera </a:t>
            </a:r>
            <a:r>
              <a:rPr lang="es-AR" b="1" dirty="0"/>
              <a:t>MICROPROGRAMA </a:t>
            </a:r>
            <a:r>
              <a:rPr lang="es-AR" dirty="0"/>
              <a:t>a una producción seriada conformada por capítulos de corta duración </a:t>
            </a:r>
            <a:r>
              <a:rPr lang="es-AR" dirty="0" smtClean="0"/>
              <a:t>que tiene </a:t>
            </a:r>
            <a:r>
              <a:rPr lang="es-AR" dirty="0"/>
              <a:t>una unidad temática y narrativa entre sus diferentes episodios, y se caracteriza por enfocar un </a:t>
            </a:r>
            <a:r>
              <a:rPr lang="es-AR" dirty="0" smtClean="0"/>
              <a:t>tema específico</a:t>
            </a:r>
            <a:r>
              <a:rPr lang="es-AR" dirty="0"/>
              <a:t>. La convocatoria admitirá la presentación de proyectos tanto documentales como de ficción, sin </a:t>
            </a:r>
            <a:r>
              <a:rPr lang="es-AR" dirty="0" smtClean="0"/>
              <a:t>límite de </a:t>
            </a:r>
            <a:r>
              <a:rPr lang="es-AR" dirty="0"/>
              <a:t>género (drama, periodístico, educativo, histórico, social, etcétera</a:t>
            </a:r>
            <a:r>
              <a:rPr lang="es-AR" dirty="0" smtClean="0"/>
              <a:t>).</a:t>
            </a:r>
          </a:p>
          <a:p>
            <a:endParaRPr lang="es-AR" dirty="0"/>
          </a:p>
          <a:p>
            <a:pPr lvl="0" algn="just">
              <a:spcBef>
                <a:spcPct val="0"/>
              </a:spcBef>
            </a:pPr>
            <a:r>
              <a:rPr lang="es-AR" b="1" dirty="0" smtClean="0">
                <a:solidFill>
                  <a:schemeClr val="tx1">
                    <a:lumMod val="65000"/>
                    <a:lumOff val="35000"/>
                  </a:schemeClr>
                </a:solidFill>
                <a:latin typeface="Encode Sans Medium" pitchFamily="2" charset="0"/>
                <a:ea typeface="+mj-ea"/>
                <a:cs typeface="+mj-cs"/>
              </a:rPr>
              <a:t>Los </a:t>
            </a:r>
            <a:r>
              <a:rPr lang="es-AR" b="1" dirty="0">
                <a:solidFill>
                  <a:schemeClr val="tx1">
                    <a:lumMod val="65000"/>
                    <a:lumOff val="35000"/>
                  </a:schemeClr>
                </a:solidFill>
                <a:latin typeface="Encode Sans Medium" pitchFamily="2" charset="0"/>
                <a:ea typeface="+mj-ea"/>
                <a:cs typeface="+mj-cs"/>
              </a:rPr>
              <a:t>concursantes deberán presentarse al formato que corresponda, según el servicio de comunicación </a:t>
            </a:r>
            <a:r>
              <a:rPr lang="es-AR" b="1" dirty="0" smtClean="0">
                <a:solidFill>
                  <a:schemeClr val="tx1">
                    <a:lumMod val="65000"/>
                    <a:lumOff val="35000"/>
                  </a:schemeClr>
                </a:solidFill>
                <a:latin typeface="Encode Sans Medium" pitchFamily="2" charset="0"/>
                <a:ea typeface="+mj-ea"/>
                <a:cs typeface="+mj-cs"/>
              </a:rPr>
              <a:t>audiovisual que </a:t>
            </a:r>
            <a:r>
              <a:rPr lang="es-AR" b="1" dirty="0">
                <a:solidFill>
                  <a:schemeClr val="tx1">
                    <a:lumMod val="65000"/>
                    <a:lumOff val="35000"/>
                  </a:schemeClr>
                </a:solidFill>
                <a:latin typeface="Encode Sans Medium" pitchFamily="2" charset="0"/>
                <a:ea typeface="+mj-ea"/>
                <a:cs typeface="+mj-cs"/>
              </a:rPr>
              <a:t>presten.</a:t>
            </a: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2175527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374848" y="260648"/>
            <a:ext cx="8229600" cy="1143000"/>
          </a:xfrm>
        </p:spPr>
        <p:txBody>
          <a:bodyPr>
            <a:normAutofit/>
          </a:bodyPr>
          <a:lstStyle/>
          <a:p>
            <a:r>
              <a:rPr lang="es-AR" sz="1800" b="1" dirty="0">
                <a:solidFill>
                  <a:srgbClr val="2C3796"/>
                </a:solidFill>
                <a:latin typeface="Encode Sans ExtraBold" pitchFamily="2" charset="0"/>
              </a:rPr>
              <a:t>LÍNEA T</a:t>
            </a:r>
            <a:r>
              <a:rPr lang="es-AR" sz="1800" b="1" dirty="0" smtClean="0">
                <a:solidFill>
                  <a:srgbClr val="2C3796"/>
                </a:solidFill>
                <a:latin typeface="Encode Sans ExtraBold" pitchFamily="2" charset="0"/>
              </a:rPr>
              <a:t> </a:t>
            </a:r>
            <a:r>
              <a:rPr lang="es-AR" sz="1800" b="1" dirty="0">
                <a:solidFill>
                  <a:srgbClr val="2C3796"/>
                </a:solidFill>
                <a:latin typeface="Encode Sans ExtraBold" pitchFamily="2" charset="0"/>
              </a:rPr>
              <a:t>2023 | 3. PROYECTO - </a:t>
            </a:r>
            <a:r>
              <a:rPr lang="es-AR" sz="1800" b="1" dirty="0" smtClean="0">
                <a:solidFill>
                  <a:srgbClr val="2C3796"/>
                </a:solidFill>
                <a:latin typeface="Encode Sans ExtraBold" pitchFamily="2" charset="0"/>
              </a:rPr>
              <a:t>DURACIÓN</a:t>
            </a:r>
            <a:endParaRPr lang="es-AR" sz="1800" b="1" dirty="0">
              <a:solidFill>
                <a:srgbClr val="2C3796"/>
              </a:solidFill>
              <a:latin typeface="Encode Sans ExtraBold" pitchFamily="2" charset="0"/>
            </a:endParaRPr>
          </a:p>
        </p:txBody>
      </p:sp>
      <p:sp>
        <p:nvSpPr>
          <p:cNvPr id="7" name="1 Título"/>
          <p:cNvSpPr txBox="1">
            <a:spLocks/>
          </p:cNvSpPr>
          <p:nvPr/>
        </p:nvSpPr>
        <p:spPr>
          <a:xfrm>
            <a:off x="1200994" y="1340768"/>
            <a:ext cx="7043413" cy="4392488"/>
          </a:xfrm>
          <a:prstGeom prst="rect">
            <a:avLst/>
          </a:prstGeom>
        </p:spPr>
        <p:txBody>
          <a:bodyPr vert="horz" lIns="91440" tIns="45720" rIns="91440" bIns="45720" numCol="1" rtlCol="0" anchor="ctr">
            <a:noAutofit/>
          </a:bodyPr>
          <a:lstStyle/>
          <a:p>
            <a:pPr marL="285750" indent="-285750" algn="just">
              <a:buFont typeface="Arial" pitchFamily="34" charset="0"/>
              <a:buChar char="•"/>
            </a:pPr>
            <a:r>
              <a:rPr lang="es-AR" sz="2000" dirty="0" smtClean="0"/>
              <a:t>El formato </a:t>
            </a:r>
            <a:r>
              <a:rPr lang="es-AR" sz="2000" b="1" dirty="0" smtClean="0"/>
              <a:t>MICROPROGRAMA RADIOFÓNICO </a:t>
            </a:r>
            <a:r>
              <a:rPr lang="es-AR" sz="2000" dirty="0" smtClean="0"/>
              <a:t>deberá alcanzar un mínimo de SIETE (7) capítulos, cuya duración mínima sea de TRES (3) minutos.</a:t>
            </a:r>
          </a:p>
          <a:p>
            <a:pPr algn="just"/>
            <a:endParaRPr lang="es-AR" sz="2000" dirty="0" smtClean="0"/>
          </a:p>
          <a:p>
            <a:pPr algn="just"/>
            <a:r>
              <a:rPr lang="es-AR" sz="2000" dirty="0" smtClean="0"/>
              <a:t>• El formato </a:t>
            </a:r>
            <a:r>
              <a:rPr lang="es-AR" sz="2000" b="1" dirty="0" smtClean="0"/>
              <a:t>MICROPROGRAMA AUDIOVISUAL </a:t>
            </a:r>
            <a:r>
              <a:rPr lang="es-AR" sz="2000" dirty="0" smtClean="0"/>
              <a:t>deberá alcanzar un mínimo de CINCO (5) capítulos, cuya duración mínima sea de TRES (3) minutos. Todos los capítulos deberán incluir subtitulado obligatorio.</a:t>
            </a:r>
            <a:endParaRPr lang="es-AR" sz="2000" dirty="0">
              <a:solidFill>
                <a:schemeClr val="tx1">
                  <a:lumMod val="65000"/>
                  <a:lumOff val="35000"/>
                </a:schemeClr>
              </a:solidFill>
              <a:latin typeface="Encode Sans Medium" pitchFamily="2" charset="0"/>
              <a:ea typeface="+mj-ea"/>
              <a:cs typeface="+mj-cs"/>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244946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374848" y="260648"/>
            <a:ext cx="8229600" cy="1143000"/>
          </a:xfrm>
        </p:spPr>
        <p:txBody>
          <a:bodyPr>
            <a:normAutofit/>
          </a:bodyPr>
          <a:lstStyle/>
          <a:p>
            <a:r>
              <a:rPr lang="es-AR" sz="2000" b="1" dirty="0">
                <a:solidFill>
                  <a:srgbClr val="2C3796"/>
                </a:solidFill>
                <a:latin typeface="Encode Sans ExtraBold" pitchFamily="2" charset="0"/>
              </a:rPr>
              <a:t>LÍNEA </a:t>
            </a:r>
            <a:r>
              <a:rPr lang="es-AR" sz="2000" b="1" dirty="0" smtClean="0">
                <a:solidFill>
                  <a:srgbClr val="2C3796"/>
                </a:solidFill>
                <a:latin typeface="Encode Sans ExtraBold" pitchFamily="2" charset="0"/>
              </a:rPr>
              <a:t>T 2023 - </a:t>
            </a:r>
            <a:r>
              <a:rPr lang="es-AR" sz="2000" b="1" dirty="0">
                <a:solidFill>
                  <a:srgbClr val="2C3796"/>
                </a:solidFill>
                <a:latin typeface="Encode Sans ExtraBold" pitchFamily="2" charset="0"/>
              </a:rPr>
              <a:t>3. PROYECTO - MONTOS </a:t>
            </a: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
        <p:nvSpPr>
          <p:cNvPr id="8" name="8 CuadroTexto"/>
          <p:cNvSpPr txBox="1">
            <a:spLocks noChangeArrowheads="1"/>
          </p:cNvSpPr>
          <p:nvPr/>
        </p:nvSpPr>
        <p:spPr bwMode="auto">
          <a:xfrm>
            <a:off x="1259632" y="1628800"/>
            <a:ext cx="7344816" cy="1477328"/>
          </a:xfrm>
          <a:prstGeom prst="rect">
            <a:avLst/>
          </a:prstGeom>
          <a:noFill/>
          <a:ln w="28575">
            <a:solidFill>
              <a:srgbClr val="BC1253"/>
            </a:solidFill>
            <a:miter lim="800000"/>
            <a:headEnd/>
            <a:tailEnd/>
          </a:ln>
        </p:spPr>
        <p:txBody>
          <a:bodyPr wrap="square">
            <a:spAutoFit/>
          </a:bodyPr>
          <a:lstStyle/>
          <a:p>
            <a:pPr marL="342900" indent="-342900" algn="ctr">
              <a:buAutoNum type="arabicPeriod"/>
            </a:pPr>
            <a:r>
              <a:rPr lang="es-AR" b="1" dirty="0" smtClean="0">
                <a:solidFill>
                  <a:schemeClr val="tx1">
                    <a:lumMod val="85000"/>
                    <a:lumOff val="15000"/>
                  </a:schemeClr>
                </a:solidFill>
                <a:latin typeface="Arial" pitchFamily="34" charset="0"/>
                <a:cs typeface="Arial" pitchFamily="34" charset="0"/>
              </a:rPr>
              <a:t>MICROPROGRAMA RADIOFÓNICO: HASTA 1 MILLÓN DE PESOS ($ 1.000.000.-)</a:t>
            </a:r>
          </a:p>
          <a:p>
            <a:pPr algn="ctr"/>
            <a:endParaRPr lang="es-AR" b="1" dirty="0">
              <a:solidFill>
                <a:schemeClr val="tx1">
                  <a:lumMod val="85000"/>
                  <a:lumOff val="15000"/>
                </a:schemeClr>
              </a:solidFill>
              <a:latin typeface="Arial" pitchFamily="34" charset="0"/>
              <a:cs typeface="Arial" pitchFamily="34" charset="0"/>
            </a:endParaRPr>
          </a:p>
          <a:p>
            <a:pPr algn="ctr"/>
            <a:r>
              <a:rPr lang="es-AR" b="1" dirty="0">
                <a:solidFill>
                  <a:schemeClr val="tx1">
                    <a:lumMod val="85000"/>
                    <a:lumOff val="15000"/>
                  </a:schemeClr>
                </a:solidFill>
                <a:latin typeface="Arial" pitchFamily="34" charset="0"/>
                <a:cs typeface="Arial" pitchFamily="34" charset="0"/>
              </a:rPr>
              <a:t>2. </a:t>
            </a:r>
            <a:r>
              <a:rPr lang="es-AR" b="1" dirty="0" smtClean="0">
                <a:solidFill>
                  <a:schemeClr val="tx1">
                    <a:lumMod val="85000"/>
                    <a:lumOff val="15000"/>
                  </a:schemeClr>
                </a:solidFill>
                <a:latin typeface="Arial" pitchFamily="34" charset="0"/>
                <a:cs typeface="Arial" pitchFamily="34" charset="0"/>
              </a:rPr>
              <a:t>MICROPROGRAMA AUDIOVISUAL: HASTA 4 MILLONES DE PESOS ($ 4.000.000</a:t>
            </a:r>
            <a:r>
              <a:rPr lang="es-AR" b="1" dirty="0">
                <a:solidFill>
                  <a:schemeClr val="tx1">
                    <a:lumMod val="85000"/>
                    <a:lumOff val="15000"/>
                  </a:schemeClr>
                </a:solidFill>
                <a:latin typeface="Arial" pitchFamily="34" charset="0"/>
                <a:cs typeface="Arial" pitchFamily="34" charset="0"/>
              </a:rPr>
              <a:t>.-)</a:t>
            </a:r>
            <a:endParaRPr lang="es-ES_tradnl" dirty="0" smtClean="0">
              <a:solidFill>
                <a:schemeClr val="tx1">
                  <a:lumMod val="85000"/>
                  <a:lumOff val="15000"/>
                </a:schemeClr>
              </a:solidFill>
              <a:latin typeface="Arial" pitchFamily="34" charset="0"/>
              <a:cs typeface="Arial" pitchFamily="34" charset="0"/>
            </a:endParaRPr>
          </a:p>
        </p:txBody>
      </p:sp>
      <p:sp>
        <p:nvSpPr>
          <p:cNvPr id="10" name="9 CuadroTexto"/>
          <p:cNvSpPr txBox="1"/>
          <p:nvPr/>
        </p:nvSpPr>
        <p:spPr>
          <a:xfrm>
            <a:off x="1799692" y="3361055"/>
            <a:ext cx="5544616" cy="1508105"/>
          </a:xfrm>
          <a:prstGeom prst="rect">
            <a:avLst/>
          </a:prstGeom>
          <a:noFill/>
          <a:ln w="28575">
            <a:solidFill>
              <a:srgbClr val="2C3796"/>
            </a:solidFill>
          </a:ln>
        </p:spPr>
        <p:txBody>
          <a:bodyPr wrap="square" rtlCol="0">
            <a:spAutoFit/>
          </a:bodyPr>
          <a:lstStyle/>
          <a:p>
            <a:pPr algn="ctr"/>
            <a:r>
              <a:rPr lang="es-ES_tradnl" sz="2000" b="1" dirty="0">
                <a:solidFill>
                  <a:schemeClr val="tx1">
                    <a:lumMod val="85000"/>
                    <a:lumOff val="15000"/>
                  </a:schemeClr>
                </a:solidFill>
                <a:latin typeface="Arial" pitchFamily="34" charset="0"/>
                <a:cs typeface="Arial" pitchFamily="34" charset="0"/>
              </a:rPr>
              <a:t>Distribución del subsidio</a:t>
            </a:r>
          </a:p>
          <a:p>
            <a:endParaRPr lang="es-ES_tradnl" dirty="0">
              <a:solidFill>
                <a:schemeClr val="tx1">
                  <a:lumMod val="85000"/>
                  <a:lumOff val="15000"/>
                </a:schemeClr>
              </a:solidFill>
              <a:latin typeface="Arial" pitchFamily="34" charset="0"/>
              <a:cs typeface="Arial" pitchFamily="34" charset="0"/>
            </a:endParaRPr>
          </a:p>
          <a:p>
            <a:pPr marL="285750" indent="-285750">
              <a:buFont typeface="Wingdings" panose="05000000000000000000" pitchFamily="2" charset="2"/>
              <a:buChar char="q"/>
            </a:pPr>
            <a:r>
              <a:rPr lang="es-ES_tradnl" dirty="0">
                <a:solidFill>
                  <a:schemeClr val="tx1">
                    <a:lumMod val="85000"/>
                    <a:lumOff val="15000"/>
                  </a:schemeClr>
                </a:solidFill>
                <a:latin typeface="Arial" pitchFamily="34" charset="0"/>
                <a:cs typeface="Arial" pitchFamily="34" charset="0"/>
              </a:rPr>
              <a:t>Deberá destinarse a Gastos </a:t>
            </a:r>
            <a:r>
              <a:rPr lang="es-ES_tradnl" dirty="0" smtClean="0">
                <a:solidFill>
                  <a:schemeClr val="tx1">
                    <a:lumMod val="85000"/>
                    <a:lumOff val="15000"/>
                  </a:schemeClr>
                </a:solidFill>
                <a:latin typeface="Arial" pitchFamily="34" charset="0"/>
                <a:cs typeface="Arial" pitchFamily="34" charset="0"/>
              </a:rPr>
              <a:t>Corrientes.</a:t>
            </a:r>
            <a:endParaRPr lang="es-ES_tradnl" dirty="0">
              <a:solidFill>
                <a:schemeClr val="tx1">
                  <a:lumMod val="85000"/>
                  <a:lumOff val="15000"/>
                </a:schemeClr>
              </a:solidFill>
              <a:latin typeface="Arial" pitchFamily="34" charset="0"/>
              <a:cs typeface="Arial" pitchFamily="34" charset="0"/>
            </a:endParaRPr>
          </a:p>
          <a:p>
            <a:pPr marL="285750" indent="-285750">
              <a:buFont typeface="Wingdings" panose="05000000000000000000" pitchFamily="2" charset="2"/>
              <a:buChar char="q"/>
            </a:pPr>
            <a:r>
              <a:rPr lang="es-ES_tradnl" dirty="0">
                <a:solidFill>
                  <a:schemeClr val="tx1">
                    <a:lumMod val="85000"/>
                    <a:lumOff val="15000"/>
                  </a:schemeClr>
                </a:solidFill>
                <a:latin typeface="Arial" pitchFamily="34" charset="0"/>
                <a:cs typeface="Arial" pitchFamily="34" charset="0"/>
              </a:rPr>
              <a:t>Podrá destinarse el 10% a Gastos </a:t>
            </a:r>
            <a:r>
              <a:rPr lang="es-ES_tradnl" dirty="0" smtClean="0">
                <a:solidFill>
                  <a:schemeClr val="tx1">
                    <a:lumMod val="85000"/>
                    <a:lumOff val="15000"/>
                  </a:schemeClr>
                </a:solidFill>
                <a:latin typeface="Arial" pitchFamily="34" charset="0"/>
                <a:cs typeface="Arial" pitchFamily="34" charset="0"/>
              </a:rPr>
              <a:t>de Capital</a:t>
            </a:r>
            <a:endParaRPr lang="es-ES_tradnl" dirty="0">
              <a:solidFill>
                <a:schemeClr val="tx1">
                  <a:lumMod val="85000"/>
                  <a:lumOff val="15000"/>
                </a:schemeClr>
              </a:solidFill>
              <a:latin typeface="Arial" pitchFamily="34" charset="0"/>
              <a:cs typeface="Arial" pitchFamily="34" charset="0"/>
            </a:endParaRPr>
          </a:p>
          <a:p>
            <a:pPr marL="285750" indent="-285750">
              <a:buFont typeface="Wingdings" panose="05000000000000000000" pitchFamily="2" charset="2"/>
              <a:buChar char="q"/>
            </a:pPr>
            <a:r>
              <a:rPr lang="es-ES_tradnl" dirty="0">
                <a:solidFill>
                  <a:schemeClr val="tx1">
                    <a:lumMod val="85000"/>
                    <a:lumOff val="15000"/>
                  </a:schemeClr>
                </a:solidFill>
                <a:latin typeface="Arial" pitchFamily="34" charset="0"/>
                <a:cs typeface="Arial" pitchFamily="34" charset="0"/>
              </a:rPr>
              <a:t>No deberán presentarse Gastos de </a:t>
            </a:r>
            <a:r>
              <a:rPr lang="es-ES_tradnl" dirty="0" smtClean="0">
                <a:solidFill>
                  <a:schemeClr val="tx1">
                    <a:lumMod val="85000"/>
                    <a:lumOff val="15000"/>
                  </a:schemeClr>
                </a:solidFill>
                <a:latin typeface="Arial" pitchFamily="34" charset="0"/>
                <a:cs typeface="Arial" pitchFamily="34" charset="0"/>
              </a:rPr>
              <a:t>Contraparte</a:t>
            </a:r>
            <a:endParaRPr lang="es-ES_tradnl" dirty="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3497646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374848" y="260648"/>
            <a:ext cx="8229600" cy="1143000"/>
          </a:xfrm>
        </p:spPr>
        <p:txBody>
          <a:bodyPr>
            <a:normAutofit/>
          </a:bodyPr>
          <a:lstStyle/>
          <a:p>
            <a:r>
              <a:rPr lang="es-AR" sz="1800" b="1" dirty="0">
                <a:solidFill>
                  <a:srgbClr val="2C3796"/>
                </a:solidFill>
                <a:latin typeface="Encode Sans ExtraBold" pitchFamily="2" charset="0"/>
              </a:rPr>
              <a:t>LÍNEA </a:t>
            </a:r>
            <a:r>
              <a:rPr lang="es-AR" sz="1800" b="1" dirty="0" smtClean="0">
                <a:solidFill>
                  <a:srgbClr val="2C3796"/>
                </a:solidFill>
                <a:latin typeface="Encode Sans ExtraBold" pitchFamily="2" charset="0"/>
              </a:rPr>
              <a:t>T 2023 – </a:t>
            </a:r>
            <a:r>
              <a:rPr lang="es-AR" sz="1800" b="1" dirty="0">
                <a:solidFill>
                  <a:srgbClr val="2C3796"/>
                </a:solidFill>
                <a:latin typeface="Encode Sans ExtraBold" pitchFamily="2" charset="0"/>
              </a:rPr>
              <a:t>3. PROYECTO - TOPES </a:t>
            </a:r>
            <a:r>
              <a:rPr lang="es-AR" sz="1800" b="1" dirty="0" smtClean="0">
                <a:solidFill>
                  <a:srgbClr val="2C3796"/>
                </a:solidFill>
                <a:latin typeface="Encode Sans ExtraBold" pitchFamily="2" charset="0"/>
              </a:rPr>
              <a:t>HONORARIOS </a:t>
            </a:r>
            <a:endParaRPr lang="es-AR" sz="1800" b="1" dirty="0">
              <a:solidFill>
                <a:srgbClr val="2C3796"/>
              </a:solidFill>
              <a:latin typeface="Encode Sans ExtraBold" pitchFamily="2" charset="0"/>
            </a:endParaRPr>
          </a:p>
        </p:txBody>
      </p:sp>
      <p:sp>
        <p:nvSpPr>
          <p:cNvPr id="7" name="1 Título"/>
          <p:cNvSpPr txBox="1">
            <a:spLocks/>
          </p:cNvSpPr>
          <p:nvPr/>
        </p:nvSpPr>
        <p:spPr>
          <a:xfrm>
            <a:off x="827584" y="1340768"/>
            <a:ext cx="7416824" cy="4320480"/>
          </a:xfrm>
          <a:prstGeom prst="rect">
            <a:avLst/>
          </a:prstGeom>
        </p:spPr>
        <p:txBody>
          <a:bodyPr vert="horz" lIns="91440" tIns="45720" rIns="91440" bIns="45720" numCol="1" rtlCol="0" anchor="ctr">
            <a:noAutofit/>
          </a:bodyPr>
          <a:lstStyle/>
          <a:p>
            <a:pPr lvl="0" algn="just">
              <a:spcBef>
                <a:spcPct val="0"/>
              </a:spcBef>
            </a:pPr>
            <a:r>
              <a:rPr lang="es-AR" b="1" dirty="0" smtClean="0">
                <a:solidFill>
                  <a:schemeClr val="tx1">
                    <a:lumMod val="65000"/>
                    <a:lumOff val="35000"/>
                  </a:schemeClr>
                </a:solidFill>
                <a:latin typeface="Encode Sans Medium" pitchFamily="2" charset="0"/>
                <a:ea typeface="+mj-ea"/>
                <a:cs typeface="+mj-cs"/>
              </a:rPr>
              <a:t>Microprograma de Radio</a:t>
            </a:r>
            <a:endParaRPr lang="es-AR" b="1" dirty="0">
              <a:solidFill>
                <a:schemeClr val="tx1">
                  <a:lumMod val="65000"/>
                  <a:lumOff val="35000"/>
                </a:schemeClr>
              </a:solidFill>
              <a:latin typeface="Encode Sans Medium" pitchFamily="2" charset="0"/>
              <a:ea typeface="+mj-ea"/>
              <a:cs typeface="+mj-cs"/>
            </a:endParaRPr>
          </a:p>
          <a:p>
            <a:pPr lvl="0" algn="just">
              <a:spcBef>
                <a:spcPct val="0"/>
              </a:spcBef>
            </a:pPr>
            <a:r>
              <a:rPr lang="es-AR" dirty="0">
                <a:solidFill>
                  <a:schemeClr val="tx1">
                    <a:lumMod val="65000"/>
                    <a:lumOff val="35000"/>
                  </a:schemeClr>
                </a:solidFill>
                <a:latin typeface="Encode Sans Medium" pitchFamily="2" charset="0"/>
                <a:ea typeface="+mj-ea"/>
                <a:cs typeface="+mj-cs"/>
              </a:rPr>
              <a:t>Responsable General del Proyecto: hasta un TREINTA (30%) del monto total de </a:t>
            </a:r>
            <a:r>
              <a:rPr lang="es-AR" dirty="0" smtClean="0">
                <a:solidFill>
                  <a:schemeClr val="tx1">
                    <a:lumMod val="65000"/>
                    <a:lumOff val="35000"/>
                  </a:schemeClr>
                </a:solidFill>
                <a:latin typeface="Encode Sans Medium" pitchFamily="2" charset="0"/>
                <a:ea typeface="+mj-ea"/>
                <a:cs typeface="+mj-cs"/>
              </a:rPr>
              <a:t>subsidio (hasta $ 300.000 por 4 meses);</a:t>
            </a:r>
          </a:p>
          <a:p>
            <a:pPr lvl="0" algn="just">
              <a:spcBef>
                <a:spcPct val="0"/>
              </a:spcBef>
            </a:pPr>
            <a:endParaRPr lang="es-AR" dirty="0">
              <a:solidFill>
                <a:schemeClr val="tx1">
                  <a:lumMod val="65000"/>
                  <a:lumOff val="35000"/>
                </a:schemeClr>
              </a:solidFill>
              <a:latin typeface="Encode Sans Medium" pitchFamily="2" charset="0"/>
              <a:ea typeface="+mj-ea"/>
              <a:cs typeface="+mj-cs"/>
            </a:endParaRPr>
          </a:p>
          <a:p>
            <a:pPr algn="just">
              <a:spcBef>
                <a:spcPct val="0"/>
              </a:spcBef>
            </a:pPr>
            <a:r>
              <a:rPr lang="es-AR" dirty="0">
                <a:solidFill>
                  <a:schemeClr val="tx1">
                    <a:lumMod val="65000"/>
                    <a:lumOff val="35000"/>
                  </a:schemeClr>
                </a:solidFill>
                <a:latin typeface="Encode Sans Medium" pitchFamily="2" charset="0"/>
                <a:ea typeface="+mj-ea"/>
                <a:cs typeface="+mj-cs"/>
              </a:rPr>
              <a:t>Recursos Humanos restantes que hacen a la ejecución del presente proyecto: hasta un VEINTE (20%) del </a:t>
            </a:r>
            <a:r>
              <a:rPr lang="es-AR" dirty="0" smtClean="0">
                <a:solidFill>
                  <a:schemeClr val="tx1">
                    <a:lumMod val="65000"/>
                    <a:lumOff val="35000"/>
                  </a:schemeClr>
                </a:solidFill>
                <a:latin typeface="Encode Sans Medium" pitchFamily="2" charset="0"/>
                <a:ea typeface="+mj-ea"/>
                <a:cs typeface="+mj-cs"/>
              </a:rPr>
              <a:t>monto total </a:t>
            </a:r>
            <a:r>
              <a:rPr lang="es-AR" dirty="0">
                <a:solidFill>
                  <a:schemeClr val="tx1">
                    <a:lumMod val="65000"/>
                    <a:lumOff val="35000"/>
                  </a:schemeClr>
                </a:solidFill>
                <a:latin typeface="Encode Sans Medium" pitchFamily="2" charset="0"/>
                <a:ea typeface="+mj-ea"/>
                <a:cs typeface="+mj-cs"/>
              </a:rPr>
              <a:t>de subsidio por cada rol a </a:t>
            </a:r>
            <a:r>
              <a:rPr lang="es-AR" dirty="0" smtClean="0">
                <a:solidFill>
                  <a:schemeClr val="tx1">
                    <a:lumMod val="65000"/>
                    <a:lumOff val="35000"/>
                  </a:schemeClr>
                </a:solidFill>
                <a:latin typeface="Encode Sans Medium" pitchFamily="2" charset="0"/>
                <a:ea typeface="+mj-ea"/>
                <a:cs typeface="+mj-cs"/>
              </a:rPr>
              <a:t>desempeñar </a:t>
            </a:r>
            <a:r>
              <a:rPr lang="es-AR" dirty="0">
                <a:solidFill>
                  <a:schemeClr val="tx1">
                    <a:lumMod val="65000"/>
                    <a:lumOff val="35000"/>
                  </a:schemeClr>
                </a:solidFill>
                <a:latin typeface="Encode Sans Medium" pitchFamily="2" charset="0"/>
              </a:rPr>
              <a:t>(hasta $ </a:t>
            </a:r>
            <a:r>
              <a:rPr lang="es-AR" dirty="0" smtClean="0">
                <a:solidFill>
                  <a:schemeClr val="tx1">
                    <a:lumMod val="65000"/>
                    <a:lumOff val="35000"/>
                  </a:schemeClr>
                </a:solidFill>
                <a:latin typeface="Encode Sans Medium" pitchFamily="2" charset="0"/>
              </a:rPr>
              <a:t>200.000 POR ROL, por 4 </a:t>
            </a:r>
            <a:r>
              <a:rPr lang="es-AR" dirty="0">
                <a:solidFill>
                  <a:schemeClr val="tx1">
                    <a:lumMod val="65000"/>
                    <a:lumOff val="35000"/>
                  </a:schemeClr>
                </a:solidFill>
                <a:latin typeface="Encode Sans Medium" pitchFamily="2" charset="0"/>
              </a:rPr>
              <a:t>meses</a:t>
            </a:r>
            <a:r>
              <a:rPr lang="es-AR" dirty="0" smtClean="0">
                <a:solidFill>
                  <a:schemeClr val="tx1">
                    <a:lumMod val="65000"/>
                    <a:lumOff val="35000"/>
                  </a:schemeClr>
                </a:solidFill>
                <a:latin typeface="Encode Sans Medium" pitchFamily="2" charset="0"/>
              </a:rPr>
              <a:t>)</a:t>
            </a:r>
            <a:endParaRPr lang="es-AR" dirty="0">
              <a:solidFill>
                <a:schemeClr val="tx1">
                  <a:lumMod val="65000"/>
                  <a:lumOff val="35000"/>
                </a:schemeClr>
              </a:solidFill>
              <a:latin typeface="Encode Sans Medium" pitchFamily="2" charset="0"/>
            </a:endParaRPr>
          </a:p>
          <a:p>
            <a:pPr lvl="0" algn="just">
              <a:spcBef>
                <a:spcPct val="0"/>
              </a:spcBef>
            </a:pPr>
            <a:endParaRPr lang="es-AR" dirty="0">
              <a:solidFill>
                <a:schemeClr val="tx1">
                  <a:lumMod val="65000"/>
                  <a:lumOff val="35000"/>
                </a:schemeClr>
              </a:solidFill>
              <a:latin typeface="Encode Sans Medium" pitchFamily="2" charset="0"/>
              <a:ea typeface="+mj-ea"/>
              <a:cs typeface="+mj-cs"/>
            </a:endParaRPr>
          </a:p>
          <a:p>
            <a:pPr lvl="0" algn="just">
              <a:spcBef>
                <a:spcPct val="0"/>
              </a:spcBef>
            </a:pPr>
            <a:r>
              <a:rPr lang="es-AR" b="1" dirty="0" smtClean="0">
                <a:solidFill>
                  <a:schemeClr val="tx1">
                    <a:lumMod val="65000"/>
                    <a:lumOff val="35000"/>
                  </a:schemeClr>
                </a:solidFill>
                <a:latin typeface="Encode Sans Medium" pitchFamily="2" charset="0"/>
                <a:ea typeface="+mj-ea"/>
                <a:cs typeface="+mj-cs"/>
              </a:rPr>
              <a:t>Microprograma audiovisual</a:t>
            </a:r>
            <a:endParaRPr lang="es-AR" b="1" dirty="0">
              <a:solidFill>
                <a:schemeClr val="tx1">
                  <a:lumMod val="65000"/>
                  <a:lumOff val="35000"/>
                </a:schemeClr>
              </a:solidFill>
              <a:latin typeface="Encode Sans Medium" pitchFamily="2" charset="0"/>
              <a:ea typeface="+mj-ea"/>
              <a:cs typeface="+mj-cs"/>
            </a:endParaRPr>
          </a:p>
          <a:p>
            <a:pPr lvl="0" algn="just">
              <a:spcBef>
                <a:spcPct val="0"/>
              </a:spcBef>
            </a:pPr>
            <a:r>
              <a:rPr lang="es-AR" dirty="0">
                <a:solidFill>
                  <a:schemeClr val="tx1">
                    <a:lumMod val="65000"/>
                    <a:lumOff val="35000"/>
                  </a:schemeClr>
                </a:solidFill>
                <a:latin typeface="Encode Sans Medium" pitchFamily="2" charset="0"/>
                <a:ea typeface="+mj-ea"/>
                <a:cs typeface="+mj-cs"/>
              </a:rPr>
              <a:t>Responsable General del Proyecto: hasta un </a:t>
            </a:r>
            <a:r>
              <a:rPr lang="es-AR" dirty="0" smtClean="0">
                <a:solidFill>
                  <a:schemeClr val="tx1">
                    <a:lumMod val="65000"/>
                    <a:lumOff val="35000"/>
                  </a:schemeClr>
                </a:solidFill>
                <a:latin typeface="Encode Sans Medium" pitchFamily="2" charset="0"/>
                <a:ea typeface="+mj-ea"/>
                <a:cs typeface="+mj-cs"/>
              </a:rPr>
              <a:t>VEINTE (20%) </a:t>
            </a:r>
            <a:r>
              <a:rPr lang="es-AR" dirty="0">
                <a:solidFill>
                  <a:schemeClr val="tx1">
                    <a:lumMod val="65000"/>
                    <a:lumOff val="35000"/>
                  </a:schemeClr>
                </a:solidFill>
                <a:latin typeface="Encode Sans Medium" pitchFamily="2" charset="0"/>
                <a:ea typeface="+mj-ea"/>
                <a:cs typeface="+mj-cs"/>
              </a:rPr>
              <a:t>del monto total de </a:t>
            </a:r>
            <a:r>
              <a:rPr lang="es-AR" dirty="0" smtClean="0">
                <a:solidFill>
                  <a:schemeClr val="tx1">
                    <a:lumMod val="65000"/>
                    <a:lumOff val="35000"/>
                  </a:schemeClr>
                </a:solidFill>
                <a:latin typeface="Encode Sans Medium" pitchFamily="2" charset="0"/>
                <a:ea typeface="+mj-ea"/>
                <a:cs typeface="+mj-cs"/>
              </a:rPr>
              <a:t>subsidio </a:t>
            </a:r>
            <a:r>
              <a:rPr lang="es-AR" dirty="0">
                <a:solidFill>
                  <a:schemeClr val="tx1">
                    <a:lumMod val="65000"/>
                    <a:lumOff val="35000"/>
                  </a:schemeClr>
                </a:solidFill>
                <a:latin typeface="Encode Sans Medium" pitchFamily="2" charset="0"/>
              </a:rPr>
              <a:t>(hasta </a:t>
            </a:r>
            <a:r>
              <a:rPr lang="es-AR" dirty="0" smtClean="0">
                <a:solidFill>
                  <a:schemeClr val="tx1">
                    <a:lumMod val="65000"/>
                    <a:lumOff val="35000"/>
                  </a:schemeClr>
                </a:solidFill>
                <a:latin typeface="Encode Sans Medium" pitchFamily="2" charset="0"/>
              </a:rPr>
              <a:t>$ 800.000 por 4 </a:t>
            </a:r>
            <a:r>
              <a:rPr lang="es-AR" dirty="0">
                <a:solidFill>
                  <a:schemeClr val="tx1">
                    <a:lumMod val="65000"/>
                    <a:lumOff val="35000"/>
                  </a:schemeClr>
                </a:solidFill>
                <a:latin typeface="Encode Sans Medium" pitchFamily="2" charset="0"/>
              </a:rPr>
              <a:t>meses</a:t>
            </a:r>
            <a:r>
              <a:rPr lang="es-AR" dirty="0" smtClean="0">
                <a:solidFill>
                  <a:schemeClr val="tx1">
                    <a:lumMod val="65000"/>
                    <a:lumOff val="35000"/>
                  </a:schemeClr>
                </a:solidFill>
                <a:latin typeface="Encode Sans Medium" pitchFamily="2" charset="0"/>
              </a:rPr>
              <a:t>);</a:t>
            </a:r>
            <a:endParaRPr lang="es-AR" dirty="0" smtClean="0">
              <a:solidFill>
                <a:schemeClr val="tx1">
                  <a:lumMod val="65000"/>
                  <a:lumOff val="35000"/>
                </a:schemeClr>
              </a:solidFill>
              <a:latin typeface="Encode Sans Medium" pitchFamily="2" charset="0"/>
              <a:ea typeface="+mj-ea"/>
              <a:cs typeface="+mj-cs"/>
            </a:endParaRPr>
          </a:p>
          <a:p>
            <a:pPr lvl="0" algn="just">
              <a:spcBef>
                <a:spcPct val="0"/>
              </a:spcBef>
            </a:pPr>
            <a:endParaRPr lang="es-AR" dirty="0">
              <a:solidFill>
                <a:schemeClr val="tx1">
                  <a:lumMod val="65000"/>
                  <a:lumOff val="35000"/>
                </a:schemeClr>
              </a:solidFill>
              <a:latin typeface="Encode Sans Medium" pitchFamily="2" charset="0"/>
              <a:ea typeface="+mj-ea"/>
              <a:cs typeface="+mj-cs"/>
            </a:endParaRPr>
          </a:p>
          <a:p>
            <a:pPr lvl="0" algn="just">
              <a:spcBef>
                <a:spcPct val="0"/>
              </a:spcBef>
            </a:pPr>
            <a:r>
              <a:rPr lang="es-AR" dirty="0">
                <a:solidFill>
                  <a:schemeClr val="tx1">
                    <a:lumMod val="65000"/>
                    <a:lumOff val="35000"/>
                  </a:schemeClr>
                </a:solidFill>
                <a:latin typeface="Encode Sans Medium" pitchFamily="2" charset="0"/>
                <a:ea typeface="+mj-ea"/>
                <a:cs typeface="+mj-cs"/>
              </a:rPr>
              <a:t>Recursos Humanos restantes que hacen a la ejecución del presente proyecto: hasta un TRECE (</a:t>
            </a:r>
            <a:r>
              <a:rPr lang="es-AR" dirty="0" smtClean="0">
                <a:solidFill>
                  <a:schemeClr val="tx1">
                    <a:lumMod val="65000"/>
                    <a:lumOff val="35000"/>
                  </a:schemeClr>
                </a:solidFill>
                <a:latin typeface="Encode Sans Medium" pitchFamily="2" charset="0"/>
                <a:ea typeface="+mj-ea"/>
                <a:cs typeface="+mj-cs"/>
              </a:rPr>
              <a:t>15%) </a:t>
            </a:r>
            <a:r>
              <a:rPr lang="es-AR" dirty="0">
                <a:solidFill>
                  <a:schemeClr val="tx1">
                    <a:lumMod val="65000"/>
                    <a:lumOff val="35000"/>
                  </a:schemeClr>
                </a:solidFill>
                <a:latin typeface="Encode Sans Medium" pitchFamily="2" charset="0"/>
                <a:ea typeface="+mj-ea"/>
                <a:cs typeface="+mj-cs"/>
              </a:rPr>
              <a:t>del </a:t>
            </a:r>
            <a:r>
              <a:rPr lang="es-AR" dirty="0" smtClean="0">
                <a:solidFill>
                  <a:schemeClr val="tx1">
                    <a:lumMod val="65000"/>
                    <a:lumOff val="35000"/>
                  </a:schemeClr>
                </a:solidFill>
                <a:latin typeface="Encode Sans Medium" pitchFamily="2" charset="0"/>
                <a:ea typeface="+mj-ea"/>
                <a:cs typeface="+mj-cs"/>
              </a:rPr>
              <a:t>monto total </a:t>
            </a:r>
            <a:r>
              <a:rPr lang="es-AR" dirty="0">
                <a:solidFill>
                  <a:schemeClr val="tx1">
                    <a:lumMod val="65000"/>
                    <a:lumOff val="35000"/>
                  </a:schemeClr>
                </a:solidFill>
                <a:latin typeface="Encode Sans Medium" pitchFamily="2" charset="0"/>
                <a:ea typeface="+mj-ea"/>
                <a:cs typeface="+mj-cs"/>
              </a:rPr>
              <a:t>de subsidio por cada rol a </a:t>
            </a:r>
            <a:r>
              <a:rPr lang="es-AR" dirty="0" smtClean="0">
                <a:solidFill>
                  <a:schemeClr val="tx1">
                    <a:lumMod val="65000"/>
                    <a:lumOff val="35000"/>
                  </a:schemeClr>
                </a:solidFill>
                <a:latin typeface="Encode Sans Medium" pitchFamily="2" charset="0"/>
                <a:ea typeface="+mj-ea"/>
                <a:cs typeface="+mj-cs"/>
              </a:rPr>
              <a:t>desempeñar</a:t>
            </a:r>
            <a:r>
              <a:rPr lang="es-AR" dirty="0">
                <a:solidFill>
                  <a:schemeClr val="tx1">
                    <a:lumMod val="65000"/>
                    <a:lumOff val="35000"/>
                  </a:schemeClr>
                </a:solidFill>
                <a:latin typeface="Encode Sans Medium" pitchFamily="2" charset="0"/>
              </a:rPr>
              <a:t> (hasta </a:t>
            </a:r>
            <a:r>
              <a:rPr lang="es-AR" dirty="0" smtClean="0">
                <a:solidFill>
                  <a:schemeClr val="tx1">
                    <a:lumMod val="65000"/>
                    <a:lumOff val="35000"/>
                  </a:schemeClr>
                </a:solidFill>
                <a:latin typeface="Encode Sans Medium" pitchFamily="2" charset="0"/>
              </a:rPr>
              <a:t>$ 600.000 POR ROL por 4 </a:t>
            </a:r>
            <a:r>
              <a:rPr lang="es-AR" dirty="0">
                <a:solidFill>
                  <a:schemeClr val="tx1">
                    <a:lumMod val="65000"/>
                    <a:lumOff val="35000"/>
                  </a:schemeClr>
                </a:solidFill>
                <a:latin typeface="Encode Sans Medium" pitchFamily="2" charset="0"/>
              </a:rPr>
              <a:t>meses</a:t>
            </a:r>
            <a:r>
              <a:rPr lang="es-AR" dirty="0" smtClean="0">
                <a:solidFill>
                  <a:schemeClr val="tx1">
                    <a:lumMod val="65000"/>
                    <a:lumOff val="35000"/>
                  </a:schemeClr>
                </a:solidFill>
                <a:latin typeface="Encode Sans Medium" pitchFamily="2" charset="0"/>
              </a:rPr>
              <a:t>)</a:t>
            </a:r>
            <a:r>
              <a:rPr lang="es-AR" dirty="0" smtClean="0">
                <a:solidFill>
                  <a:schemeClr val="tx1">
                    <a:lumMod val="65000"/>
                    <a:lumOff val="35000"/>
                  </a:schemeClr>
                </a:solidFill>
                <a:latin typeface="Encode Sans Medium" pitchFamily="2" charset="0"/>
                <a:ea typeface="+mj-ea"/>
                <a:cs typeface="+mj-cs"/>
              </a:rPr>
              <a:t>.</a:t>
            </a:r>
            <a:endParaRPr lang="es-AR" dirty="0">
              <a:solidFill>
                <a:schemeClr val="tx1">
                  <a:lumMod val="65000"/>
                  <a:lumOff val="35000"/>
                </a:schemeClr>
              </a:solidFill>
              <a:latin typeface="Encode Sans Medium" pitchFamily="2" charset="0"/>
              <a:ea typeface="+mj-ea"/>
              <a:cs typeface="+mj-cs"/>
            </a:endParaRP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471651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ndos para ppw-02.png"/>
          <p:cNvPicPr>
            <a:picLocks noChangeAspect="1"/>
          </p:cNvPicPr>
          <p:nvPr/>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a:xfrm>
            <a:off x="374848" y="260648"/>
            <a:ext cx="8229600" cy="1143000"/>
          </a:xfrm>
        </p:spPr>
        <p:txBody>
          <a:bodyPr>
            <a:normAutofit/>
          </a:bodyPr>
          <a:lstStyle/>
          <a:p>
            <a:r>
              <a:rPr lang="es-AR" sz="1800" b="1" dirty="0">
                <a:solidFill>
                  <a:srgbClr val="2C3796"/>
                </a:solidFill>
                <a:latin typeface="Encode Sans ExtraBold" pitchFamily="2" charset="0"/>
              </a:rPr>
              <a:t>LÍNEA </a:t>
            </a:r>
            <a:r>
              <a:rPr lang="es-AR" sz="1800" b="1" dirty="0" smtClean="0">
                <a:solidFill>
                  <a:srgbClr val="2C3796"/>
                </a:solidFill>
                <a:latin typeface="Encode Sans ExtraBold" pitchFamily="2" charset="0"/>
              </a:rPr>
              <a:t>T </a:t>
            </a:r>
            <a:r>
              <a:rPr lang="es-AR" sz="1800" b="1" dirty="0">
                <a:solidFill>
                  <a:srgbClr val="2C3796"/>
                </a:solidFill>
                <a:latin typeface="Encode Sans ExtraBold" pitchFamily="2" charset="0"/>
              </a:rPr>
              <a:t>2023 | 3. PROYECTO - PRESENTACIÓN </a:t>
            </a:r>
            <a:r>
              <a:rPr lang="es-AR" sz="1800" b="1" dirty="0" smtClean="0">
                <a:solidFill>
                  <a:srgbClr val="2C3796"/>
                </a:solidFill>
                <a:latin typeface="Encode Sans ExtraBold" pitchFamily="2" charset="0"/>
              </a:rPr>
              <a:t>DE PROYECTOS</a:t>
            </a:r>
            <a:endParaRPr lang="es-AR" sz="1800" b="1" dirty="0">
              <a:solidFill>
                <a:srgbClr val="2C3796"/>
              </a:solidFill>
              <a:latin typeface="Encode Sans ExtraBold" pitchFamily="2" charset="0"/>
            </a:endParaRPr>
          </a:p>
        </p:txBody>
      </p:sp>
      <p:sp>
        <p:nvSpPr>
          <p:cNvPr id="7" name="1 Título"/>
          <p:cNvSpPr txBox="1">
            <a:spLocks/>
          </p:cNvSpPr>
          <p:nvPr/>
        </p:nvSpPr>
        <p:spPr>
          <a:xfrm>
            <a:off x="827584" y="1268760"/>
            <a:ext cx="7416824" cy="4680520"/>
          </a:xfrm>
          <a:prstGeom prst="rect">
            <a:avLst/>
          </a:prstGeom>
        </p:spPr>
        <p:txBody>
          <a:bodyPr vert="horz" lIns="91440" tIns="45720" rIns="91440" bIns="45720" numCol="1" rtlCol="0" anchor="ctr">
            <a:noAutofit/>
          </a:bodyPr>
          <a:lstStyle/>
          <a:p>
            <a:pPr lvl="0" algn="ctr">
              <a:spcBef>
                <a:spcPct val="0"/>
              </a:spcBef>
            </a:pPr>
            <a:r>
              <a:rPr lang="es-AR" b="1" dirty="0">
                <a:solidFill>
                  <a:schemeClr val="tx1">
                    <a:lumMod val="65000"/>
                    <a:lumOff val="35000"/>
                  </a:schemeClr>
                </a:solidFill>
                <a:latin typeface="Encode Sans Medium" pitchFamily="2" charset="0"/>
                <a:ea typeface="+mj-ea"/>
                <a:cs typeface="+mj-cs"/>
              </a:rPr>
              <a:t>Contenido del Trámite en la Plataforma de </a:t>
            </a:r>
            <a:endParaRPr lang="es-AR" b="1" dirty="0" smtClean="0">
              <a:solidFill>
                <a:schemeClr val="tx1">
                  <a:lumMod val="65000"/>
                  <a:lumOff val="35000"/>
                </a:schemeClr>
              </a:solidFill>
              <a:latin typeface="Encode Sans Medium" pitchFamily="2" charset="0"/>
              <a:ea typeface="+mj-ea"/>
              <a:cs typeface="+mj-cs"/>
            </a:endParaRPr>
          </a:p>
          <a:p>
            <a:pPr lvl="0" algn="ctr">
              <a:spcBef>
                <a:spcPct val="0"/>
              </a:spcBef>
            </a:pPr>
            <a:r>
              <a:rPr lang="es-AR" b="1" dirty="0" smtClean="0">
                <a:solidFill>
                  <a:schemeClr val="tx1">
                    <a:lumMod val="65000"/>
                    <a:lumOff val="35000"/>
                  </a:schemeClr>
                </a:solidFill>
                <a:latin typeface="Encode Sans Medium" pitchFamily="2" charset="0"/>
                <a:ea typeface="+mj-ea"/>
                <a:cs typeface="+mj-cs"/>
              </a:rPr>
              <a:t>Trámites </a:t>
            </a:r>
            <a:r>
              <a:rPr lang="es-AR" b="1" dirty="0">
                <a:solidFill>
                  <a:schemeClr val="tx1">
                    <a:lumMod val="65000"/>
                    <a:lumOff val="35000"/>
                  </a:schemeClr>
                </a:solidFill>
                <a:latin typeface="Encode Sans Medium" pitchFamily="2" charset="0"/>
                <a:ea typeface="+mj-ea"/>
                <a:cs typeface="+mj-cs"/>
              </a:rPr>
              <a:t>a Distancia (TAD)</a:t>
            </a:r>
          </a:p>
          <a:p>
            <a:pPr lvl="0" algn="just">
              <a:spcBef>
                <a:spcPct val="0"/>
              </a:spcBef>
            </a:pPr>
            <a:endParaRPr lang="es-AR" dirty="0">
              <a:solidFill>
                <a:schemeClr val="tx1">
                  <a:lumMod val="65000"/>
                  <a:lumOff val="35000"/>
                </a:schemeClr>
              </a:solidFill>
              <a:latin typeface="Encode Sans Medium" pitchFamily="2" charset="0"/>
              <a:ea typeface="+mj-ea"/>
              <a:cs typeface="+mj-cs"/>
            </a:endParaRPr>
          </a:p>
          <a:p>
            <a:pPr lvl="0" algn="just">
              <a:spcBef>
                <a:spcPct val="0"/>
              </a:spcBef>
            </a:pPr>
            <a:r>
              <a:rPr lang="es-AR" sz="1400" dirty="0" smtClean="0">
                <a:solidFill>
                  <a:schemeClr val="tx1">
                    <a:lumMod val="65000"/>
                    <a:lumOff val="35000"/>
                  </a:schemeClr>
                </a:solidFill>
                <a:latin typeface="Encode Sans Medium" pitchFamily="2" charset="0"/>
                <a:ea typeface="+mj-ea"/>
                <a:cs typeface="+mj-cs"/>
              </a:rPr>
              <a:t>1.- </a:t>
            </a:r>
            <a:r>
              <a:rPr lang="es-AR" sz="1400" b="1" dirty="0" smtClean="0">
                <a:solidFill>
                  <a:schemeClr val="tx1">
                    <a:lumMod val="65000"/>
                    <a:lumOff val="35000"/>
                  </a:schemeClr>
                </a:solidFill>
                <a:latin typeface="Encode Sans Medium" pitchFamily="2" charset="0"/>
                <a:ea typeface="+mj-ea"/>
                <a:cs typeface="+mj-cs"/>
              </a:rPr>
              <a:t>Formulario de Inscripción Línea PRODUCCIONES T/2023: </a:t>
            </a:r>
            <a:r>
              <a:rPr lang="es-AR" sz="1400" dirty="0">
                <a:solidFill>
                  <a:schemeClr val="tx1">
                    <a:lumMod val="65000"/>
                    <a:lumOff val="35000"/>
                  </a:schemeClr>
                </a:solidFill>
                <a:latin typeface="Encode Sans Medium" pitchFamily="2" charset="0"/>
                <a:ea typeface="+mj-ea"/>
                <a:cs typeface="+mj-cs"/>
              </a:rPr>
              <a:t>Corresponde a la descripción general del proyecto a ser presentado, en donde se plasmarán entre otros aspectos: Objetivos y Motivación del Proyecto; Descripción del Proyecto; Descripción del Plan de Realización; Guion o Rutina; Sinopsis; </a:t>
            </a:r>
            <a:r>
              <a:rPr lang="es-AR" sz="1400" dirty="0" smtClean="0">
                <a:solidFill>
                  <a:schemeClr val="tx1">
                    <a:lumMod val="65000"/>
                    <a:lumOff val="35000"/>
                  </a:schemeClr>
                </a:solidFill>
                <a:latin typeface="Encode Sans Medium" pitchFamily="2" charset="0"/>
                <a:ea typeface="+mj-ea"/>
                <a:cs typeface="+mj-cs"/>
              </a:rPr>
              <a:t>Referencias Estéticas </a:t>
            </a:r>
            <a:r>
              <a:rPr lang="es-AR" sz="1400" dirty="0">
                <a:solidFill>
                  <a:schemeClr val="tx1">
                    <a:lumMod val="65000"/>
                    <a:lumOff val="35000"/>
                  </a:schemeClr>
                </a:solidFill>
                <a:latin typeface="Encode Sans Medium" pitchFamily="2" charset="0"/>
                <a:ea typeface="+mj-ea"/>
                <a:cs typeface="+mj-cs"/>
              </a:rPr>
              <a:t>y Técnicas; Datos de las personas que ocupan el rol de Responsable General y Principal </a:t>
            </a:r>
            <a:r>
              <a:rPr lang="es-AR" sz="1400" dirty="0" smtClean="0">
                <a:solidFill>
                  <a:schemeClr val="tx1">
                    <a:lumMod val="65000"/>
                    <a:lumOff val="35000"/>
                  </a:schemeClr>
                </a:solidFill>
                <a:latin typeface="Encode Sans Medium" pitchFamily="2" charset="0"/>
                <a:ea typeface="+mj-ea"/>
                <a:cs typeface="+mj-cs"/>
              </a:rPr>
              <a:t>Ejecutor/a/e; entre </a:t>
            </a:r>
            <a:r>
              <a:rPr lang="es-AR" sz="1400" dirty="0">
                <a:solidFill>
                  <a:schemeClr val="tx1">
                    <a:lumMod val="65000"/>
                    <a:lumOff val="35000"/>
                  </a:schemeClr>
                </a:solidFill>
                <a:latin typeface="Encode Sans Medium" pitchFamily="2" charset="0"/>
                <a:ea typeface="+mj-ea"/>
                <a:cs typeface="+mj-cs"/>
              </a:rPr>
              <a:t>otros</a:t>
            </a:r>
            <a:r>
              <a:rPr lang="es-AR" sz="1400" dirty="0" smtClean="0">
                <a:solidFill>
                  <a:schemeClr val="tx1">
                    <a:lumMod val="65000"/>
                    <a:lumOff val="35000"/>
                  </a:schemeClr>
                </a:solidFill>
                <a:latin typeface="Encode Sans Medium" pitchFamily="2" charset="0"/>
                <a:ea typeface="+mj-ea"/>
                <a:cs typeface="+mj-cs"/>
              </a:rPr>
              <a:t>.</a:t>
            </a:r>
          </a:p>
          <a:p>
            <a:pPr lvl="0" algn="just">
              <a:spcBef>
                <a:spcPct val="0"/>
              </a:spcBef>
            </a:pPr>
            <a:endParaRPr lang="es-AR" sz="1400" dirty="0">
              <a:solidFill>
                <a:schemeClr val="tx1">
                  <a:lumMod val="65000"/>
                  <a:lumOff val="35000"/>
                </a:schemeClr>
              </a:solidFill>
              <a:latin typeface="Encode Sans Medium" pitchFamily="2" charset="0"/>
              <a:ea typeface="+mj-ea"/>
              <a:cs typeface="+mj-cs"/>
            </a:endParaRPr>
          </a:p>
          <a:p>
            <a:pPr lvl="0" algn="just">
              <a:spcBef>
                <a:spcPct val="0"/>
              </a:spcBef>
            </a:pPr>
            <a:r>
              <a:rPr lang="es-AR" sz="1400" dirty="0" smtClean="0">
                <a:solidFill>
                  <a:schemeClr val="tx1">
                    <a:lumMod val="65000"/>
                    <a:lumOff val="35000"/>
                  </a:schemeClr>
                </a:solidFill>
                <a:latin typeface="Encode Sans Medium" pitchFamily="2" charset="0"/>
                <a:ea typeface="+mj-ea"/>
                <a:cs typeface="+mj-cs"/>
              </a:rPr>
              <a:t>2.- </a:t>
            </a:r>
            <a:r>
              <a:rPr lang="es-AR" sz="1400" b="1" dirty="0" smtClean="0">
                <a:solidFill>
                  <a:schemeClr val="tx1">
                    <a:lumMod val="65000"/>
                    <a:lumOff val="35000"/>
                  </a:schemeClr>
                </a:solidFill>
                <a:latin typeface="Encode Sans Medium" pitchFamily="2" charset="0"/>
                <a:ea typeface="+mj-ea"/>
                <a:cs typeface="+mj-cs"/>
              </a:rPr>
              <a:t>Estimación </a:t>
            </a:r>
            <a:r>
              <a:rPr lang="es-AR" sz="1400" b="1" dirty="0">
                <a:solidFill>
                  <a:schemeClr val="tx1">
                    <a:lumMod val="65000"/>
                    <a:lumOff val="35000"/>
                  </a:schemeClr>
                </a:solidFill>
                <a:latin typeface="Encode Sans Medium" pitchFamily="2" charset="0"/>
                <a:ea typeface="+mj-ea"/>
                <a:cs typeface="+mj-cs"/>
              </a:rPr>
              <a:t>Presupuestaria: </a:t>
            </a:r>
            <a:r>
              <a:rPr lang="es-AR" sz="1400" dirty="0">
                <a:solidFill>
                  <a:schemeClr val="tx1">
                    <a:lumMod val="65000"/>
                    <a:lumOff val="35000"/>
                  </a:schemeClr>
                </a:solidFill>
                <a:latin typeface="Encode Sans Medium" pitchFamily="2" charset="0"/>
                <a:ea typeface="+mj-ea"/>
                <a:cs typeface="+mj-cs"/>
              </a:rPr>
              <a:t>En este formulario deberán ser discriminados los conceptos y los </a:t>
            </a:r>
            <a:r>
              <a:rPr lang="es-AR" sz="1400" dirty="0" smtClean="0">
                <a:solidFill>
                  <a:schemeClr val="tx1">
                    <a:lumMod val="65000"/>
                    <a:lumOff val="35000"/>
                  </a:schemeClr>
                </a:solidFill>
                <a:latin typeface="Encode Sans Medium" pitchFamily="2" charset="0"/>
                <a:ea typeface="+mj-ea"/>
                <a:cs typeface="+mj-cs"/>
              </a:rPr>
              <a:t>montos estimados </a:t>
            </a:r>
            <a:r>
              <a:rPr lang="es-AR" sz="1400" dirty="0">
                <a:solidFill>
                  <a:schemeClr val="tx1">
                    <a:lumMod val="65000"/>
                    <a:lumOff val="35000"/>
                  </a:schemeClr>
                </a:solidFill>
                <a:latin typeface="Encode Sans Medium" pitchFamily="2" charset="0"/>
                <a:ea typeface="+mj-ea"/>
                <a:cs typeface="+mj-cs"/>
              </a:rPr>
              <a:t>para los gastos del subsidio, de conformidad a lo establecido en el Título </a:t>
            </a:r>
            <a:r>
              <a:rPr lang="es-AR" sz="1400" dirty="0" smtClean="0">
                <a:solidFill>
                  <a:schemeClr val="tx1">
                    <a:lumMod val="65000"/>
                    <a:lumOff val="35000"/>
                  </a:schemeClr>
                </a:solidFill>
                <a:latin typeface="Encode Sans Medium" pitchFamily="2" charset="0"/>
                <a:ea typeface="+mj-ea"/>
                <a:cs typeface="+mj-cs"/>
              </a:rPr>
              <a:t>VI </a:t>
            </a:r>
            <a:r>
              <a:rPr lang="es-AR" sz="1400" dirty="0">
                <a:solidFill>
                  <a:schemeClr val="tx1">
                    <a:lumMod val="65000"/>
                    <a:lumOff val="35000"/>
                  </a:schemeClr>
                </a:solidFill>
                <a:latin typeface="Encode Sans Medium" pitchFamily="2" charset="0"/>
                <a:ea typeface="+mj-ea"/>
                <a:cs typeface="+mj-cs"/>
              </a:rPr>
              <a:t>del Reglamento General</a:t>
            </a:r>
            <a:r>
              <a:rPr lang="es-AR" sz="1400" dirty="0" smtClean="0">
                <a:solidFill>
                  <a:schemeClr val="tx1">
                    <a:lumMod val="65000"/>
                    <a:lumOff val="35000"/>
                  </a:schemeClr>
                </a:solidFill>
                <a:latin typeface="Encode Sans Medium" pitchFamily="2" charset="0"/>
                <a:ea typeface="+mj-ea"/>
                <a:cs typeface="+mj-cs"/>
              </a:rPr>
              <a:t>.</a:t>
            </a:r>
          </a:p>
          <a:p>
            <a:pPr lvl="0" algn="just">
              <a:spcBef>
                <a:spcPct val="0"/>
              </a:spcBef>
            </a:pPr>
            <a:endParaRPr lang="es-AR" sz="1400" dirty="0">
              <a:solidFill>
                <a:schemeClr val="tx1">
                  <a:lumMod val="65000"/>
                  <a:lumOff val="35000"/>
                </a:schemeClr>
              </a:solidFill>
              <a:latin typeface="Encode Sans Medium" pitchFamily="2" charset="0"/>
              <a:ea typeface="+mj-ea"/>
              <a:cs typeface="+mj-cs"/>
            </a:endParaRPr>
          </a:p>
          <a:p>
            <a:pPr lvl="0" algn="just">
              <a:spcBef>
                <a:spcPct val="0"/>
              </a:spcBef>
            </a:pPr>
            <a:r>
              <a:rPr lang="es-AR" sz="1400" dirty="0" smtClean="0">
                <a:solidFill>
                  <a:schemeClr val="tx1">
                    <a:lumMod val="65000"/>
                    <a:lumOff val="35000"/>
                  </a:schemeClr>
                </a:solidFill>
                <a:latin typeface="Encode Sans Medium" pitchFamily="2" charset="0"/>
                <a:ea typeface="+mj-ea"/>
                <a:cs typeface="+mj-cs"/>
              </a:rPr>
              <a:t>3.- </a:t>
            </a:r>
            <a:r>
              <a:rPr lang="es-AR" sz="1400" b="1" dirty="0" smtClean="0">
                <a:solidFill>
                  <a:schemeClr val="tx1">
                    <a:lumMod val="65000"/>
                    <a:lumOff val="35000"/>
                  </a:schemeClr>
                </a:solidFill>
                <a:latin typeface="Encode Sans Medium" pitchFamily="2" charset="0"/>
                <a:ea typeface="+mj-ea"/>
                <a:cs typeface="+mj-cs"/>
              </a:rPr>
              <a:t>Carta </a:t>
            </a:r>
            <a:r>
              <a:rPr lang="es-AR" sz="1400" b="1" dirty="0">
                <a:solidFill>
                  <a:schemeClr val="tx1">
                    <a:lumMod val="65000"/>
                    <a:lumOff val="35000"/>
                  </a:schemeClr>
                </a:solidFill>
                <a:latin typeface="Encode Sans Medium" pitchFamily="2" charset="0"/>
                <a:ea typeface="+mj-ea"/>
                <a:cs typeface="+mj-cs"/>
              </a:rPr>
              <a:t>firmada de aceptación: </a:t>
            </a:r>
            <a:r>
              <a:rPr lang="es-AR" sz="1400" dirty="0">
                <a:solidFill>
                  <a:schemeClr val="tx1">
                    <a:lumMod val="65000"/>
                    <a:lumOff val="35000"/>
                  </a:schemeClr>
                </a:solidFill>
                <a:latin typeface="Encode Sans Medium" pitchFamily="2" charset="0"/>
                <a:ea typeface="+mj-ea"/>
                <a:cs typeface="+mj-cs"/>
              </a:rPr>
              <a:t>Deberán suscribir una carta de aceptación de las tareas asignadas en </a:t>
            </a:r>
            <a:r>
              <a:rPr lang="es-AR" sz="1400" dirty="0" smtClean="0">
                <a:solidFill>
                  <a:schemeClr val="tx1">
                    <a:lumMod val="65000"/>
                    <a:lumOff val="35000"/>
                  </a:schemeClr>
                </a:solidFill>
                <a:latin typeface="Encode Sans Medium" pitchFamily="2" charset="0"/>
                <a:ea typeface="+mj-ea"/>
                <a:cs typeface="+mj-cs"/>
              </a:rPr>
              <a:t>el proyecto </a:t>
            </a:r>
            <a:r>
              <a:rPr lang="es-AR" sz="1400" dirty="0">
                <a:solidFill>
                  <a:schemeClr val="tx1">
                    <a:lumMod val="65000"/>
                    <a:lumOff val="35000"/>
                  </a:schemeClr>
                </a:solidFill>
                <a:latin typeface="Encode Sans Medium" pitchFamily="2" charset="0"/>
                <a:ea typeface="+mj-ea"/>
                <a:cs typeface="+mj-cs"/>
              </a:rPr>
              <a:t>en cuestión las personas que ocupen el rol de Responsable General del Proyecto y al menos UNA (</a:t>
            </a:r>
            <a:r>
              <a:rPr lang="es-AR" sz="1400" dirty="0" smtClean="0">
                <a:solidFill>
                  <a:schemeClr val="tx1">
                    <a:lumMod val="65000"/>
                    <a:lumOff val="35000"/>
                  </a:schemeClr>
                </a:solidFill>
                <a:latin typeface="Encode Sans Medium" pitchFamily="2" charset="0"/>
                <a:ea typeface="+mj-ea"/>
                <a:cs typeface="+mj-cs"/>
              </a:rPr>
              <a:t>1) que </a:t>
            </a:r>
            <a:r>
              <a:rPr lang="es-AR" sz="1400" dirty="0">
                <a:solidFill>
                  <a:schemeClr val="tx1">
                    <a:lumMod val="65000"/>
                    <a:lumOff val="35000"/>
                  </a:schemeClr>
                </a:solidFill>
                <a:latin typeface="Encode Sans Medium" pitchFamily="2" charset="0"/>
                <a:ea typeface="+mj-ea"/>
                <a:cs typeface="+mj-cs"/>
              </a:rPr>
              <a:t>ocupe el rol de Principal Ejecutor/a/e</a:t>
            </a:r>
            <a:r>
              <a:rPr lang="es-AR" sz="1400" dirty="0" smtClean="0">
                <a:solidFill>
                  <a:schemeClr val="tx1">
                    <a:lumMod val="65000"/>
                    <a:lumOff val="35000"/>
                  </a:schemeClr>
                </a:solidFill>
                <a:latin typeface="Encode Sans Medium" pitchFamily="2" charset="0"/>
                <a:ea typeface="+mj-ea"/>
                <a:cs typeface="+mj-cs"/>
              </a:rPr>
              <a:t>.</a:t>
            </a:r>
          </a:p>
          <a:p>
            <a:pPr lvl="0" algn="just">
              <a:spcBef>
                <a:spcPct val="0"/>
              </a:spcBef>
            </a:pPr>
            <a:endParaRPr lang="es-AR" sz="1400" dirty="0">
              <a:solidFill>
                <a:schemeClr val="tx1">
                  <a:lumMod val="65000"/>
                  <a:lumOff val="35000"/>
                </a:schemeClr>
              </a:solidFill>
              <a:latin typeface="Encode Sans Medium" pitchFamily="2" charset="0"/>
              <a:ea typeface="+mj-ea"/>
              <a:cs typeface="+mj-cs"/>
            </a:endParaRPr>
          </a:p>
          <a:p>
            <a:pPr lvl="0" algn="just">
              <a:spcBef>
                <a:spcPct val="0"/>
              </a:spcBef>
            </a:pPr>
            <a:r>
              <a:rPr lang="es-AR" sz="1400" dirty="0" smtClean="0">
                <a:solidFill>
                  <a:schemeClr val="tx1">
                    <a:lumMod val="65000"/>
                    <a:lumOff val="35000"/>
                  </a:schemeClr>
                </a:solidFill>
                <a:latin typeface="Encode Sans Medium" pitchFamily="2" charset="0"/>
                <a:ea typeface="+mj-ea"/>
                <a:cs typeface="+mj-cs"/>
              </a:rPr>
              <a:t>4.- </a:t>
            </a:r>
            <a:r>
              <a:rPr lang="es-AR" sz="1400" b="1" dirty="0" smtClean="0">
                <a:solidFill>
                  <a:schemeClr val="tx1">
                    <a:lumMod val="65000"/>
                    <a:lumOff val="35000"/>
                  </a:schemeClr>
                </a:solidFill>
                <a:latin typeface="Encode Sans Medium" pitchFamily="2" charset="0"/>
                <a:ea typeface="+mj-ea"/>
                <a:cs typeface="+mj-cs"/>
              </a:rPr>
              <a:t>CV </a:t>
            </a:r>
            <a:r>
              <a:rPr lang="es-AR" sz="1400" b="1" dirty="0">
                <a:solidFill>
                  <a:schemeClr val="tx1">
                    <a:lumMod val="65000"/>
                    <a:lumOff val="35000"/>
                  </a:schemeClr>
                </a:solidFill>
                <a:latin typeface="Encode Sans Medium" pitchFamily="2" charset="0"/>
                <a:ea typeface="+mj-ea"/>
                <a:cs typeface="+mj-cs"/>
              </a:rPr>
              <a:t>Responsable General del proyecto y Principal Ejecutor/a/e: </a:t>
            </a:r>
            <a:r>
              <a:rPr lang="es-AR" sz="1400" dirty="0">
                <a:solidFill>
                  <a:schemeClr val="tx1">
                    <a:lumMod val="65000"/>
                    <a:lumOff val="35000"/>
                  </a:schemeClr>
                </a:solidFill>
                <a:latin typeface="Encode Sans Medium" pitchFamily="2" charset="0"/>
                <a:ea typeface="+mj-ea"/>
                <a:cs typeface="+mj-cs"/>
              </a:rPr>
              <a:t>Refiere a los Currículum Vitae de </a:t>
            </a:r>
            <a:r>
              <a:rPr lang="es-AR" sz="1400" dirty="0" smtClean="0">
                <a:solidFill>
                  <a:schemeClr val="tx1">
                    <a:lumMod val="65000"/>
                    <a:lumOff val="35000"/>
                  </a:schemeClr>
                </a:solidFill>
                <a:latin typeface="Encode Sans Medium" pitchFamily="2" charset="0"/>
                <a:ea typeface="+mj-ea"/>
                <a:cs typeface="+mj-cs"/>
              </a:rPr>
              <a:t>la persona </a:t>
            </a:r>
            <a:r>
              <a:rPr lang="es-AR" sz="1400" dirty="0">
                <a:solidFill>
                  <a:schemeClr val="tx1">
                    <a:lumMod val="65000"/>
                    <a:lumOff val="35000"/>
                  </a:schemeClr>
                </a:solidFill>
                <a:latin typeface="Encode Sans Medium" pitchFamily="2" charset="0"/>
                <a:ea typeface="+mj-ea"/>
                <a:cs typeface="+mj-cs"/>
              </a:rPr>
              <a:t>que ocupa el rol de Responsable General del Proyecto y de UNA (1) persona que ocupa el rol </a:t>
            </a:r>
            <a:r>
              <a:rPr lang="es-AR" sz="1400" dirty="0" smtClean="0">
                <a:solidFill>
                  <a:schemeClr val="tx1">
                    <a:lumMod val="65000"/>
                    <a:lumOff val="35000"/>
                  </a:schemeClr>
                </a:solidFill>
                <a:latin typeface="Encode Sans Medium" pitchFamily="2" charset="0"/>
                <a:ea typeface="+mj-ea"/>
                <a:cs typeface="+mj-cs"/>
              </a:rPr>
              <a:t>de Principal </a:t>
            </a:r>
            <a:r>
              <a:rPr lang="es-AR" sz="1400" dirty="0">
                <a:solidFill>
                  <a:schemeClr val="tx1">
                    <a:lumMod val="65000"/>
                    <a:lumOff val="35000"/>
                  </a:schemeClr>
                </a:solidFill>
                <a:latin typeface="Encode Sans Medium" pitchFamily="2" charset="0"/>
                <a:ea typeface="+mj-ea"/>
                <a:cs typeface="+mj-cs"/>
              </a:rPr>
              <a:t>Ejecutor/a/e, cuyos servicios profesionales sean requeridos e imputados como gastos corrientes para </a:t>
            </a:r>
            <a:r>
              <a:rPr lang="es-AR" sz="1400" dirty="0" smtClean="0">
                <a:solidFill>
                  <a:schemeClr val="tx1">
                    <a:lumMod val="65000"/>
                    <a:lumOff val="35000"/>
                  </a:schemeClr>
                </a:solidFill>
                <a:latin typeface="Encode Sans Medium" pitchFamily="2" charset="0"/>
                <a:ea typeface="+mj-ea"/>
                <a:cs typeface="+mj-cs"/>
              </a:rPr>
              <a:t>la ejecución </a:t>
            </a:r>
            <a:r>
              <a:rPr lang="es-AR" sz="1400" dirty="0">
                <a:solidFill>
                  <a:schemeClr val="tx1">
                    <a:lumMod val="65000"/>
                    <a:lumOff val="35000"/>
                  </a:schemeClr>
                </a:solidFill>
                <a:latin typeface="Encode Sans Medium" pitchFamily="2" charset="0"/>
                <a:ea typeface="+mj-ea"/>
                <a:cs typeface="+mj-cs"/>
              </a:rPr>
              <a:t>del proyecto.</a:t>
            </a:r>
          </a:p>
        </p:txBody>
      </p:sp>
      <p:pic>
        <p:nvPicPr>
          <p:cNvPr id="9" name="8 Imagen" descr="logos_enacom bajada.png"/>
          <p:cNvPicPr>
            <a:picLocks noChangeAspect="1"/>
          </p:cNvPicPr>
          <p:nvPr/>
        </p:nvPicPr>
        <p:blipFill>
          <a:blip r:embed="rId3"/>
          <a:stretch>
            <a:fillRect/>
          </a:stretch>
        </p:blipFill>
        <p:spPr>
          <a:xfrm>
            <a:off x="6929454" y="6083123"/>
            <a:ext cx="1918137" cy="774877"/>
          </a:xfrm>
          <a:prstGeom prst="rect">
            <a:avLst/>
          </a:prstGeom>
        </p:spPr>
      </p:pic>
    </p:spTree>
    <p:extLst>
      <p:ext uri="{BB962C8B-B14F-4D97-AF65-F5344CB8AC3E}">
        <p14:creationId xmlns:p14="http://schemas.microsoft.com/office/powerpoint/2010/main" val="564173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1975</Words>
  <Application>Microsoft Office PowerPoint</Application>
  <PresentationFormat>Presentación en pantalla (4:3)</PresentationFormat>
  <Paragraphs>176</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FOMECA Línea CONTENIDOS TRABAJO - LÍNEA T/2023</vt:lpstr>
      <vt:lpstr>LÍNEA T 2023| OBJETO DE LA LÍNEA</vt:lpstr>
      <vt:lpstr>LÍNEA T 2023| 1. TITULOS</vt:lpstr>
      <vt:lpstr>LÍNEA T 2023| 2. REGISTRO FOMECA</vt:lpstr>
      <vt:lpstr>LÍNEA T 2023 | 3. PROYECTO - FORMATOS</vt:lpstr>
      <vt:lpstr>LÍNEA T 2023 | 3. PROYECTO - DURACIÓN</vt:lpstr>
      <vt:lpstr>LÍNEA T 2023 - 3. PROYECTO - MONTOS </vt:lpstr>
      <vt:lpstr>LÍNEA T 2023 – 3. PROYECTO - TOPES HONORARIOS </vt:lpstr>
      <vt:lpstr>LÍNEA T 2023 | 3. PROYECTO - PRESENTACIÓN DE PROYECTOS</vt:lpstr>
      <vt:lpstr>LÍNEA T 2023 | 3. PROYECTO - PRESENTACIÓN DE PROYECTOS</vt:lpstr>
      <vt:lpstr>LÍNEA T 2023 | 3. PROYECTO - GASTOS PERMITIDOS</vt:lpstr>
      <vt:lpstr>LÍNEA T 2023 | 3. PROYECTO - GASTOS PERMITIDOS</vt:lpstr>
      <vt:lpstr>LÍNEA T 2023 | 3. PROYECTO - PRESENTACIÓN DE PROYECTOS</vt:lpstr>
      <vt:lpstr>LÍNEA T 2023 Análisis, admisibilidad, evaluación, orden de mérito y cupos.</vt:lpstr>
      <vt:lpstr>LÍNEA T 2023| CRONOGRAMA</vt:lpstr>
      <vt:lpstr>LÍNEA T 2023| ENTREGA DE MATERIALES E INFORMES</vt:lpstr>
      <vt:lpstr>Las organizaciones deberán presentar la rendición del subsidio a los  120 días corridos de percibido el primer desembolso,   El primer desembolso será del NOVENTA Y CINCO POR CIENTO (95%) del monto de subsidio aprobado dentro de los DIEZ (10) días hábiles de la firma del Convenio (Es decir, si se aprobó un millón de pesos, el primer desembolso será de $ 950.000)  La rendición corresponderá al CIEN POR CIENTO (100%) del monto total del proyecto aprobado, (Es decir, si se aprobó un millón de pesos, se deberá rendir un millón de pesos)  La aprobación de la rendición permitirá el pago del restante 5% (Es decir, si se  aprobó y rindió un millón de pesos, la aprobación de la rendición acreditará los $ 50.000 restantes)  Podrán otorgarse prórrogas cuando existan causas fundadas.</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DOLORE MAGNA ALIQUAM ERAT VOLUTPAT. UT WISI ENIM AD MINIM VENIAM.</dc:title>
  <dc:creator>María Noel Mansilla</dc:creator>
  <cp:lastModifiedBy>Daney Brenda</cp:lastModifiedBy>
  <cp:revision>31</cp:revision>
  <dcterms:created xsi:type="dcterms:W3CDTF">2022-01-24T20:22:17Z</dcterms:created>
  <dcterms:modified xsi:type="dcterms:W3CDTF">2023-07-31T18:58:16Z</dcterms:modified>
</cp:coreProperties>
</file>